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7" r:id="rId2"/>
    <p:sldId id="4954" r:id="rId3"/>
    <p:sldId id="302" r:id="rId4"/>
    <p:sldId id="258" r:id="rId5"/>
    <p:sldId id="260" r:id="rId6"/>
    <p:sldId id="366" r:id="rId7"/>
    <p:sldId id="2076137120" r:id="rId8"/>
    <p:sldId id="2076137122" r:id="rId9"/>
    <p:sldId id="2076137121" r:id="rId10"/>
    <p:sldId id="2076137126" r:id="rId11"/>
    <p:sldId id="2076137124" r:id="rId12"/>
    <p:sldId id="4946" r:id="rId13"/>
    <p:sldId id="303" r:id="rId14"/>
    <p:sldId id="4958" r:id="rId15"/>
    <p:sldId id="5041" r:id="rId16"/>
    <p:sldId id="2076137157" r:id="rId17"/>
    <p:sldId id="1794" r:id="rId18"/>
    <p:sldId id="2076137158" r:id="rId19"/>
    <p:sldId id="2076137159" r:id="rId20"/>
    <p:sldId id="1797" r:id="rId21"/>
    <p:sldId id="2076137160" r:id="rId22"/>
    <p:sldId id="2076137161" r:id="rId23"/>
    <p:sldId id="2076137162" r:id="rId24"/>
    <p:sldId id="2076137163" r:id="rId25"/>
    <p:sldId id="2076137164" r:id="rId26"/>
    <p:sldId id="2076137165" r:id="rId27"/>
    <p:sldId id="1768" r:id="rId28"/>
    <p:sldId id="1770" r:id="rId29"/>
    <p:sldId id="1771" r:id="rId30"/>
    <p:sldId id="1772" r:id="rId31"/>
    <p:sldId id="1773" r:id="rId32"/>
    <p:sldId id="1778" r:id="rId33"/>
    <p:sldId id="2076137166" r:id="rId34"/>
    <p:sldId id="1783" r:id="rId35"/>
    <p:sldId id="2076137167" r:id="rId36"/>
    <p:sldId id="1787" r:id="rId37"/>
    <p:sldId id="1820" r:id="rId38"/>
    <p:sldId id="1818" r:id="rId39"/>
    <p:sldId id="1776" r:id="rId40"/>
    <p:sldId id="1788" r:id="rId41"/>
    <p:sldId id="1789" r:id="rId42"/>
    <p:sldId id="2076137168" r:id="rId43"/>
    <p:sldId id="1791" r:id="rId44"/>
    <p:sldId id="2076137169" r:id="rId45"/>
    <p:sldId id="2076137170" r:id="rId46"/>
    <p:sldId id="2076137171" r:id="rId47"/>
    <p:sldId id="2076137172" r:id="rId48"/>
    <p:sldId id="2076137173" r:id="rId49"/>
    <p:sldId id="2076137174" r:id="rId50"/>
    <p:sldId id="2076137175" r:id="rId51"/>
    <p:sldId id="2076137176" r:id="rId52"/>
    <p:sldId id="1815" r:id="rId53"/>
    <p:sldId id="2076137177" r:id="rId54"/>
    <p:sldId id="1810" r:id="rId55"/>
    <p:sldId id="1811" r:id="rId56"/>
    <p:sldId id="2076137148" r:id="rId57"/>
    <p:sldId id="2076137149" r:id="rId58"/>
    <p:sldId id="1781" r:id="rId59"/>
    <p:sldId id="2076137150" r:id="rId60"/>
    <p:sldId id="2076137151" r:id="rId61"/>
    <p:sldId id="2076137152" r:id="rId62"/>
    <p:sldId id="1795" r:id="rId63"/>
    <p:sldId id="2076137153" r:id="rId64"/>
    <p:sldId id="2076137154" r:id="rId65"/>
    <p:sldId id="2076137155" r:id="rId66"/>
    <p:sldId id="1792" r:id="rId67"/>
    <p:sldId id="2076137156" r:id="rId68"/>
    <p:sldId id="1786" r:id="rId69"/>
    <p:sldId id="1747" r:id="rId70"/>
    <p:sldId id="1798" r:id="rId71"/>
    <p:sldId id="1799" r:id="rId72"/>
    <p:sldId id="1800" r:id="rId73"/>
    <p:sldId id="1801" r:id="rId74"/>
    <p:sldId id="1796" r:id="rId75"/>
    <p:sldId id="1790" r:id="rId76"/>
    <p:sldId id="1807" r:id="rId77"/>
    <p:sldId id="1802" r:id="rId78"/>
    <p:sldId id="1805" r:id="rId79"/>
    <p:sldId id="1806" r:id="rId80"/>
    <p:sldId id="1754" r:id="rId81"/>
    <p:sldId id="1721" r:id="rId82"/>
    <p:sldId id="1775" r:id="rId83"/>
    <p:sldId id="1803" r:id="rId84"/>
    <p:sldId id="1804" r:id="rId85"/>
    <p:sldId id="2076137144" r:id="rId86"/>
    <p:sldId id="2076137145" r:id="rId87"/>
    <p:sldId id="2076137146" r:id="rId88"/>
    <p:sldId id="2076137147" r:id="rId89"/>
    <p:sldId id="1808" r:id="rId90"/>
    <p:sldId id="1809" r:id="rId91"/>
    <p:sldId id="1779" r:id="rId92"/>
    <p:sldId id="1757" r:id="rId93"/>
    <p:sldId id="1758" r:id="rId94"/>
    <p:sldId id="1759" r:id="rId95"/>
    <p:sldId id="1760" r:id="rId96"/>
    <p:sldId id="4950" r:id="rId97"/>
    <p:sldId id="4926" r:id="rId98"/>
    <p:sldId id="4994" r:id="rId99"/>
    <p:sldId id="4928" r:id="rId100"/>
    <p:sldId id="4995" r:id="rId101"/>
    <p:sldId id="4929" r:id="rId102"/>
    <p:sldId id="4999" r:id="rId103"/>
    <p:sldId id="5027" r:id="rId104"/>
    <p:sldId id="2076137128" r:id="rId105"/>
    <p:sldId id="5000" r:id="rId106"/>
    <p:sldId id="2076137129" r:id="rId107"/>
    <p:sldId id="2076137130" r:id="rId108"/>
    <p:sldId id="2076137131" r:id="rId109"/>
    <p:sldId id="2076137132" r:id="rId110"/>
    <p:sldId id="2076137133" r:id="rId111"/>
    <p:sldId id="2076137134" r:id="rId112"/>
    <p:sldId id="2076137135" r:id="rId113"/>
    <p:sldId id="2076137136" r:id="rId114"/>
    <p:sldId id="2076137137" r:id="rId115"/>
    <p:sldId id="2076137138" r:id="rId116"/>
    <p:sldId id="2076137139" r:id="rId117"/>
    <p:sldId id="2076137140" r:id="rId118"/>
    <p:sldId id="2076137141" r:id="rId119"/>
    <p:sldId id="2076137143" r:id="rId120"/>
    <p:sldId id="2076137142" r:id="rId121"/>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830623-EF35-4A38-A24A-70AB310C1BFD}">
          <p14:sldIdLst>
            <p14:sldId id="257"/>
            <p14:sldId id="4954"/>
            <p14:sldId id="302"/>
            <p14:sldId id="258"/>
            <p14:sldId id="260"/>
            <p14:sldId id="366"/>
            <p14:sldId id="2076137120"/>
            <p14:sldId id="2076137122"/>
            <p14:sldId id="2076137121"/>
            <p14:sldId id="2076137126"/>
            <p14:sldId id="2076137124"/>
            <p14:sldId id="4946"/>
            <p14:sldId id="303"/>
            <p14:sldId id="4958"/>
            <p14:sldId id="5041"/>
          </p14:sldIdLst>
        </p14:section>
        <p14:section name="Power Platform" id="{9886DA2F-5C5E-40E8-85B9-77BDB9517942}">
          <p14:sldIdLst>
            <p14:sldId id="2076137157"/>
            <p14:sldId id="1794"/>
            <p14:sldId id="2076137158"/>
            <p14:sldId id="2076137159"/>
            <p14:sldId id="1797"/>
            <p14:sldId id="2076137160"/>
            <p14:sldId id="2076137161"/>
            <p14:sldId id="2076137162"/>
            <p14:sldId id="2076137163"/>
            <p14:sldId id="2076137164"/>
            <p14:sldId id="2076137165"/>
            <p14:sldId id="1768"/>
            <p14:sldId id="1770"/>
            <p14:sldId id="1771"/>
            <p14:sldId id="1772"/>
            <p14:sldId id="1773"/>
            <p14:sldId id="1778"/>
          </p14:sldIdLst>
        </p14:section>
        <p14:section name="Power Apps" id="{BD559662-EAD0-4144-86B4-5D7318329D5F}">
          <p14:sldIdLst>
            <p14:sldId id="2076137166"/>
            <p14:sldId id="1783"/>
            <p14:sldId id="2076137167"/>
            <p14:sldId id="1787"/>
            <p14:sldId id="1820"/>
            <p14:sldId id="1818"/>
            <p14:sldId id="1776"/>
            <p14:sldId id="1788"/>
            <p14:sldId id="1789"/>
            <p14:sldId id="2076137168"/>
            <p14:sldId id="1791"/>
            <p14:sldId id="2076137169"/>
            <p14:sldId id="2076137170"/>
            <p14:sldId id="2076137171"/>
            <p14:sldId id="2076137172"/>
            <p14:sldId id="2076137173"/>
            <p14:sldId id="2076137174"/>
            <p14:sldId id="2076137175"/>
            <p14:sldId id="2076137176"/>
            <p14:sldId id="1815"/>
            <p14:sldId id="2076137177"/>
            <p14:sldId id="1810"/>
            <p14:sldId id="1811"/>
          </p14:sldIdLst>
        </p14:section>
        <p14:section name="Power Virtual Agents" id="{13DF154E-FE1F-48B3-ADD4-C33271E31C56}">
          <p14:sldIdLst>
            <p14:sldId id="2076137148"/>
            <p14:sldId id="2076137149"/>
            <p14:sldId id="1781"/>
            <p14:sldId id="2076137150"/>
            <p14:sldId id="2076137151"/>
            <p14:sldId id="2076137152"/>
            <p14:sldId id="1795"/>
            <p14:sldId id="2076137153"/>
            <p14:sldId id="2076137154"/>
            <p14:sldId id="2076137155"/>
            <p14:sldId id="1792"/>
            <p14:sldId id="2076137156"/>
          </p14:sldIdLst>
        </p14:section>
        <p14:section name="Power Automate" id="{ACB2432A-58DF-489B-BAAB-D516A825BE90}">
          <p14:sldIdLst>
            <p14:sldId id="1786"/>
            <p14:sldId id="1747"/>
            <p14:sldId id="1798"/>
            <p14:sldId id="1799"/>
            <p14:sldId id="1800"/>
            <p14:sldId id="1801"/>
            <p14:sldId id="1796"/>
            <p14:sldId id="1790"/>
            <p14:sldId id="1807"/>
            <p14:sldId id="1802"/>
            <p14:sldId id="1805"/>
            <p14:sldId id="1806"/>
            <p14:sldId id="1754"/>
          </p14:sldIdLst>
        </p14:section>
        <p14:section name="Power BI" id="{582215DC-3F70-4162-A15C-C2D8230C3C3B}">
          <p14:sldIdLst>
            <p14:sldId id="1721"/>
            <p14:sldId id="1775"/>
            <p14:sldId id="1803"/>
            <p14:sldId id="1804"/>
            <p14:sldId id="2076137144"/>
            <p14:sldId id="2076137145"/>
            <p14:sldId id="2076137146"/>
            <p14:sldId id="2076137147"/>
            <p14:sldId id="1808"/>
            <p14:sldId id="1809"/>
            <p14:sldId id="1779"/>
            <p14:sldId id="1757"/>
            <p14:sldId id="1758"/>
            <p14:sldId id="1759"/>
            <p14:sldId id="1760"/>
          </p14:sldIdLst>
        </p14:section>
        <p14:section name="Practice Questions" id="{1F755BCC-0605-48ED-8EB4-9CFBFC389A26}">
          <p14:sldIdLst>
            <p14:sldId id="4950"/>
            <p14:sldId id="4926"/>
            <p14:sldId id="4994"/>
            <p14:sldId id="4928"/>
            <p14:sldId id="4995"/>
            <p14:sldId id="4929"/>
            <p14:sldId id="4999"/>
            <p14:sldId id="5027"/>
            <p14:sldId id="2076137128"/>
            <p14:sldId id="5000"/>
            <p14:sldId id="2076137129"/>
            <p14:sldId id="2076137130"/>
            <p14:sldId id="2076137131"/>
            <p14:sldId id="2076137132"/>
            <p14:sldId id="2076137133"/>
            <p14:sldId id="2076137134"/>
            <p14:sldId id="2076137135"/>
            <p14:sldId id="2076137136"/>
            <p14:sldId id="2076137137"/>
            <p14:sldId id="2076137138"/>
            <p14:sldId id="2076137139"/>
            <p14:sldId id="2076137140"/>
            <p14:sldId id="2076137141"/>
            <p14:sldId id="2076137143"/>
            <p14:sldId id="20761371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4" autoAdjust="0"/>
    <p:restoredTop sz="95256" autoAdjust="0"/>
  </p:normalViewPr>
  <p:slideViewPr>
    <p:cSldViewPr snapToGrid="0" snapToObjects="1">
      <p:cViewPr varScale="1">
        <p:scale>
          <a:sx n="181" d="100"/>
          <a:sy n="181" d="100"/>
        </p:scale>
        <p:origin x="184" y="1000"/>
      </p:cViewPr>
      <p:guideLst>
        <p:guide orient="horz" pos="1620"/>
        <p:guide pos="2880"/>
      </p:guideLst>
    </p:cSldViewPr>
  </p:slideViewPr>
  <p:notesTextViewPr>
    <p:cViewPr>
      <p:scale>
        <a:sx n="100" d="100"/>
        <a:sy n="100" d="100"/>
      </p:scale>
      <p:origin x="0" y="0"/>
    </p:cViewPr>
  </p:notesTextViewPr>
  <p:sorterViewPr>
    <p:cViewPr varScale="1">
      <p:scale>
        <a:sx n="106" d="100"/>
        <a:sy n="106" d="100"/>
      </p:scale>
      <p:origin x="0" y="-2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6/8/2021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ka.ms/CoEStarterKitDownload"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ms.flow.microsoft.com/en-u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a:t>
            </a:fld>
            <a:endParaRPr lang="en-US"/>
          </a:p>
        </p:txBody>
      </p:sp>
    </p:spTree>
    <p:extLst>
      <p:ext uri="{BB962C8B-B14F-4D97-AF65-F5344CB8AC3E}">
        <p14:creationId xmlns:p14="http://schemas.microsoft.com/office/powerpoint/2010/main" val="292705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14</a:t>
            </a:fld>
            <a:endParaRPr lang="en-US"/>
          </a:p>
        </p:txBody>
      </p:sp>
    </p:spTree>
    <p:extLst>
      <p:ext uri="{BB962C8B-B14F-4D97-AF65-F5344CB8AC3E}">
        <p14:creationId xmlns:p14="http://schemas.microsoft.com/office/powerpoint/2010/main" val="110303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6/8/2021 12:01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a:t>
            </a:r>
            <a:r>
              <a:rPr lang="en-US" sz="882" b="0" i="0" u="none" strike="noStrike" kern="1200" dirty="0" err="1">
                <a:solidFill>
                  <a:schemeClr val="tx1"/>
                </a:solidFill>
                <a:effectLst/>
                <a:latin typeface="Segoe UI Light" pitchFamily="34" charset="0"/>
                <a:ea typeface="+mn-ea"/>
                <a:cs typeface="+mn-cs"/>
              </a:rPr>
              <a:t>wasiting</a:t>
            </a:r>
            <a:r>
              <a:rPr lang="en-US" sz="882" b="0" i="0" u="none" strike="noStrike" kern="1200" dirty="0">
                <a:solidFill>
                  <a:schemeClr val="tx1"/>
                </a:solidFill>
                <a:effectLst/>
                <a:latin typeface="Segoe UI Light" pitchFamily="34" charset="0"/>
                <a:ea typeface="+mn-ea"/>
                <a:cs typeface="+mn-cs"/>
              </a:rPr>
              <a:t>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BI</a:t>
            </a:r>
            <a:r>
              <a:rPr lang="en-US" sz="882" b="0" i="0" u="none" strike="noStrike" kern="120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Power Platform is made powerful by its ability to leverage data across many platforms. To do this, components of the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dirty="0"/>
          </a:p>
          <a:p>
            <a:r>
              <a:rPr lang="en-US" sz="900" b="1" dirty="0"/>
              <a:t>Tabular data</a:t>
            </a:r>
            <a:r>
              <a:rPr lang="en-US" sz="900" dirty="0"/>
              <a:t>: 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Dataverse, SharePoint, and SQL Server.</a:t>
            </a:r>
          </a:p>
          <a:p>
            <a:endParaRPr lang="en-US" sz="900" dirty="0"/>
          </a:p>
          <a:p>
            <a:r>
              <a:rPr lang="en-US" sz="900" b="1" dirty="0"/>
              <a:t>Function-based data</a:t>
            </a:r>
            <a:r>
              <a:rPr lang="en-US" sz="900" dirty="0"/>
              <a:t>: 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9058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Triggers</a:t>
            </a:r>
            <a:r>
              <a:rPr lang="en-US" sz="900" dirty="0"/>
              <a:t> are only used in Power Automate and prompt a flow to begin. Triggers can be time based, such as a flow which begins every day at 8:00 am, or they could be based off of an action like creating a new record in a table or receiving an email. You will always need a trigger to tell your workflow when to run.</a:t>
            </a:r>
          </a:p>
          <a:p>
            <a:endParaRPr lang="en-US" sz="900" dirty="0"/>
          </a:p>
          <a:p>
            <a:r>
              <a:rPr lang="en-US" sz="900" b="1" dirty="0"/>
              <a:t>Actions</a:t>
            </a:r>
            <a:r>
              <a:rPr lang="en-US" sz="900" dirty="0"/>
              <a:t> are used in Power Automate and Power Apps. Actions are prompted by the user or a trigger and allow interaction with your data source by some function. For example, an action would be sending an email in your workflow or app or writing a new line to a data 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6/8/2021 12:01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1662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the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6/8/2021 11:59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a:t>
            </a:r>
            <a:r>
              <a:rPr lang="en-US" b="0" i="0" dirty="0" err="1">
                <a:effectLst/>
                <a:latin typeface="Segoe UI" panose="020B0502040204020203" pitchFamily="34" charset="0"/>
              </a:rPr>
              <a:t>Dataverseis</a:t>
            </a:r>
            <a:r>
              <a:rPr lang="en-US" b="0" i="0" dirty="0">
                <a:effectLst/>
                <a:latin typeface="Segoe UI" panose="020B0502040204020203" pitchFamily="34" charset="0"/>
              </a:rPr>
              <a:t>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the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entity, but you can only delete columns from a custom entity.</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entity.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field is called a key. The same value (the parent key) is stored in the related child rows. This field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You can create more than one environment to manage solution development and data storage by setting up one environment for development, another for testing, and another for production use. Also, you can set up an environment based on a geographical location. For example, you might set up an environment for Europe and another for Asia. Each of these environments will have zero or only one instance of Dataverse.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01911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An example business rule usage is when they are in canvas or model-driven apps to set or clear values in one or many columns in a table. They can also be used to validate stored data or show error messages. Model-driven apps can use business rules to show or hide columns, enable or disable columns, and create recommendations based on business intelligence.</a:t>
            </a:r>
          </a:p>
          <a:p>
            <a:endParaRPr lang="en-US" dirty="0"/>
          </a:p>
          <a:p>
            <a:r>
              <a:rPr lang="en-US" sz="882" kern="1200" dirty="0">
                <a:solidFill>
                  <a:schemeClr val="tx1"/>
                </a:solidFill>
                <a:effectLst/>
                <a:latin typeface="Segoe UI Light" pitchFamily="34" charset="0"/>
                <a:ea typeface="+mn-ea"/>
                <a:cs typeface="+mn-cs"/>
              </a:rPr>
              <a:t>Model-driven apps can also use business rules to:</a:t>
            </a:r>
          </a:p>
          <a:p>
            <a:pPr lvl="0"/>
            <a:r>
              <a:rPr lang="en-US" sz="882" kern="1200" dirty="0">
                <a:solidFill>
                  <a:schemeClr val="tx1"/>
                </a:solidFill>
                <a:effectLst/>
                <a:latin typeface="Segoe UI Light" pitchFamily="34" charset="0"/>
                <a:ea typeface="+mn-ea"/>
                <a:cs typeface="+mn-cs"/>
              </a:rPr>
              <a:t>Show or hide columns (model-driven apps only)</a:t>
            </a:r>
          </a:p>
          <a:p>
            <a:pPr lvl="0"/>
            <a:r>
              <a:rPr lang="en-US" sz="882" kern="1200" dirty="0">
                <a:solidFill>
                  <a:schemeClr val="tx1"/>
                </a:solidFill>
                <a:effectLst/>
                <a:latin typeface="Segoe UI Light" pitchFamily="34" charset="0"/>
                <a:ea typeface="+mn-ea"/>
                <a:cs typeface="+mn-cs"/>
              </a:rPr>
              <a:t>Enable or disable columns (model-driven apps only)</a:t>
            </a:r>
          </a:p>
          <a:p>
            <a:pPr lvl="0"/>
            <a:r>
              <a:rPr lang="en-US" sz="882" kern="1200" dirty="0">
                <a:solidFill>
                  <a:schemeClr val="tx1"/>
                </a:solidFill>
                <a:effectLst/>
                <a:latin typeface="Segoe UI Light" pitchFamily="34" charset="0"/>
                <a:ea typeface="+mn-ea"/>
                <a:cs typeface="+mn-cs"/>
              </a:rPr>
              <a:t>Create business recommendations based on business intelligence (model-driven apps only)</a:t>
            </a:r>
          </a:p>
          <a:p>
            <a:pPr lvl="0"/>
            <a:endParaRPr lang="en-US" sz="882" kern="1200" dirty="0">
              <a:solidFill>
                <a:schemeClr val="tx1"/>
              </a:solidFill>
              <a:effectLst/>
              <a:latin typeface="Segoe UI Light" pitchFamily="34" charset="0"/>
              <a:ea typeface="+mn-ea"/>
              <a:cs typeface="+mn-cs"/>
            </a:endParaRPr>
          </a:p>
          <a:p>
            <a:pPr lvl="0"/>
            <a:r>
              <a:rPr lang="en-US" sz="882" b="1" kern="1200" dirty="0">
                <a:solidFill>
                  <a:schemeClr val="tx1"/>
                </a:solidFill>
                <a:effectLst/>
                <a:latin typeface="Segoe UI Light" pitchFamily="34" charset="0"/>
                <a:ea typeface="+mn-ea"/>
                <a:cs typeface="+mn-cs"/>
              </a:rPr>
              <a:t>Note</a:t>
            </a:r>
            <a:r>
              <a:rPr lang="en-US" sz="882" kern="1200" dirty="0">
                <a:solidFill>
                  <a:schemeClr val="tx1"/>
                </a:solidFill>
                <a:effectLst/>
                <a:latin typeface="Segoe UI Light" pitchFamily="34" charset="0"/>
                <a:ea typeface="+mn-ea"/>
                <a:cs typeface="+mn-cs"/>
              </a:rPr>
              <a:t> that columns were previously called fields, and you may see these terms used interchangeably in certain interfaces, such as when building a business rule.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115297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6/8/2021 12:02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Security and Administration</a:t>
            </a:r>
          </a:p>
          <a:p>
            <a:pPr algn="l"/>
            <a:r>
              <a:rPr lang="en-US" b="0" i="0" dirty="0">
                <a:effectLst/>
                <a:latin typeface="Segoe UI" panose="020B0502040204020203" pitchFamily="34" charset="0"/>
              </a:rPr>
              <a:t>In addition, in the Power Automate learn module, you will see that Power Automate has the ability to automate these tasks. You can download the </a:t>
            </a:r>
            <a:r>
              <a:rPr lang="en-US" b="0" i="0" u="none" strike="noStrike" dirty="0">
                <a:effectLst/>
                <a:latin typeface="Segoe UI" panose="020B0502040204020203" pitchFamily="34" charset="0"/>
                <a:hlinkClick r:id="rId3"/>
              </a:rPr>
              <a:t>Center of Excellence</a:t>
            </a:r>
            <a:r>
              <a:rPr lang="en-US" b="0" i="0" dirty="0">
                <a:effectLst/>
                <a:latin typeface="Segoe UI" panose="020B0502040204020203" pitchFamily="34" charset="0"/>
              </a:rPr>
              <a:t>  starter kit, a collection of components or tools that are designed to help get started with developing a strategy for adopting and supporting the Power Platform, with a focus on Power Apps and Power Automate.</a:t>
            </a:r>
          </a:p>
          <a:p>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Driving business value</a:t>
            </a:r>
          </a:p>
          <a:p>
            <a:r>
              <a:rPr lang="en-US" b="0" i="0" dirty="0">
                <a:effectLst/>
                <a:latin typeface="Segoe UI" panose="020B0502040204020203" pitchFamily="34" charset="0"/>
              </a:rPr>
              <a:t>By now you understand that Power Apps does not require traditional "code" like C#, making a low technology barrier to entry. If you know your business process, you can get started writing your first app. For many businesses, this means apps are not coming from IT but instead directly from frontline business users. The same way Finance builds their own Excel workbooks today, they can build their own Power Apps.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Power Apps Studio</a:t>
            </a:r>
          </a:p>
          <a:p>
            <a:r>
              <a:rPr lang="en-US" dirty="0">
                <a:effectLst/>
              </a:rPr>
              <a:t>Power Apps Studio is the name of the web interface you use to build your app. With Power Apps, there is no client to download or install for building apps. Everything is done from the browser by logging into </a:t>
            </a:r>
            <a:r>
              <a:rPr lang="en-US" dirty="0">
                <a:effectLst/>
                <a:hlinkClick r:id="rId3"/>
              </a:rPr>
              <a:t>https://make.PowerApps.com</a:t>
            </a:r>
            <a:r>
              <a:rPr lang="en-US" dirty="0">
                <a:effectLst/>
              </a:rPr>
              <a:t>.</a:t>
            </a:r>
          </a:p>
          <a:p>
            <a:r>
              <a:rPr lang="en-US" b="1" dirty="0">
                <a:effectLst/>
              </a:rPr>
              <a:t>App format</a:t>
            </a:r>
          </a:p>
          <a:p>
            <a:r>
              <a:rPr lang="en-US" dirty="0">
                <a:effectLst/>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a:p>
            <a:r>
              <a:rPr lang="en-US" b="1" dirty="0">
                <a:effectLst/>
              </a:rPr>
              <a:t>Galleries</a:t>
            </a:r>
          </a:p>
          <a:p>
            <a:r>
              <a:rPr lang="en-US" dirty="0">
                <a:effectLst/>
              </a:rPr>
              <a:t>The Gallery control is used to display records from a table of data. The display of a record is then defined by a template, which you can customize to meet your needs. This allows you to control which fields are shown and how they are formatted. Power Apps will then apply this template automatically to every record in your data.</a:t>
            </a:r>
          </a:p>
          <a:p>
            <a:r>
              <a:rPr lang="en-US" b="1" dirty="0">
                <a:effectLst/>
              </a:rPr>
              <a:t>Forms</a:t>
            </a:r>
          </a:p>
          <a:p>
            <a:r>
              <a:rPr lang="en-US" dirty="0">
                <a:effectLst/>
              </a:rPr>
              <a:t>Forms are focused on working with a specific table row (record),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r>
              <a:rPr lang="en-US" b="1" dirty="0">
                <a:effectLst/>
              </a:rPr>
              <a:t>Input Controls</a:t>
            </a:r>
          </a:p>
          <a:p>
            <a:r>
              <a:rPr lang="en-US" dirty="0">
                <a:effectLst/>
              </a:rPr>
              <a:t>To allow you maximum flexibility in customizing your apps, Power Apps 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r>
              <a:rPr lang="en-US" b="1" dirty="0">
                <a:effectLst/>
              </a:rPr>
              <a:t>Intelligent Controls</a:t>
            </a:r>
          </a:p>
          <a:p>
            <a:r>
              <a:rPr lang="en-US" dirty="0">
                <a:effectLst/>
              </a:rPr>
              <a:t>In addition to common inputs as covered above, Power Apps also provides a rich set of controls for more advanced operations. There are hardware-based controls which allow access to the camera, bar code scanner, GPS, and more hardware features. There are also service backed controls like the business card reader or object detector which allow you to add artificial intelligence to your app without writing code.</a:t>
            </a:r>
          </a:p>
          <a:p>
            <a:r>
              <a:rPr lang="en-US" b="1" dirty="0">
                <a:effectLst/>
              </a:rPr>
              <a:t>Functions</a:t>
            </a:r>
          </a:p>
          <a:p>
            <a:r>
              <a:rPr lang="en-US" dirty="0">
                <a:effectLst/>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r>
              <a:rPr lang="en-US" dirty="0">
                <a:effectLst/>
              </a:rPr>
              <a:t>Now that you have an overview of some of the rich functionality you can achieve with Power Apps, the next section will walk you down the path of building your first app.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419951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Apps Studio</a:t>
            </a:r>
          </a:p>
          <a:p>
            <a:r>
              <a:rPr lang="en-US" sz="882" b="0" i="0" u="none" strike="noStrike" kern="1200">
                <a:solidFill>
                  <a:schemeClr val="tx1"/>
                </a:solidFill>
                <a:effectLst/>
                <a:latin typeface="Segoe UI Light" pitchFamily="34" charset="0"/>
                <a:ea typeface="+mn-ea"/>
                <a:cs typeface="+mn-cs"/>
              </a:rPr>
              <a:t>Power Apps Studio is the name of the web interface you use to build your app. With Power Apps, there is no client to download or install for building apps. Everything is done from the browser by logging into </a:t>
            </a:r>
            <a:r>
              <a:rPr lang="en-US" sz="882" b="0" i="0" u="sng" strike="noStrike" kern="1200">
                <a:solidFill>
                  <a:schemeClr val="tx1"/>
                </a:solidFill>
                <a:effectLst/>
                <a:latin typeface="Segoe UI Light" pitchFamily="34" charset="0"/>
                <a:ea typeface="+mn-ea"/>
                <a:cs typeface="+mn-cs"/>
                <a:hlinkClick r:id="rId3"/>
              </a:rPr>
              <a:t>https://make.PowerApps.com</a:t>
            </a:r>
            <a:r>
              <a:rPr lang="en-US" sz="882" b="0" i="0" u="none" strike="noStrike" kern="1200">
                <a:solidFill>
                  <a:schemeClr val="tx1"/>
                </a:solidFill>
                <a:effectLst/>
                <a:latin typeface="Segoe UI Light" pitchFamily="34" charset="0"/>
                <a:ea typeface="+mn-ea"/>
                <a:cs typeface="+mn-cs"/>
              </a:rPr>
              <a:t>.</a:t>
            </a:r>
          </a:p>
          <a:p>
            <a:endParaRPr lang="en-US" sz="882" b="0" i="0" u="none" strike="noStrike"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The web studio is the premiere authoring experience for creating PowerApps and is the recommend way to build your apps.  </a:t>
            </a:r>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08759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App format</a:t>
            </a:r>
          </a:p>
          <a:p>
            <a:r>
              <a:rPr lang="en-US" sz="882" b="0" i="0" u="none" strike="noStrike" kern="1200">
                <a:solidFill>
                  <a:schemeClr val="tx1"/>
                </a:solidFill>
                <a:effectLst/>
                <a:latin typeface="Segoe UI Light" pitchFamily="34" charset="0"/>
                <a:ea typeface="+mn-ea"/>
                <a:cs typeface="+mn-cs"/>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Galleries</a:t>
            </a:r>
          </a:p>
          <a:p>
            <a:r>
              <a:rPr lang="en-US" sz="882" b="0" i="0" u="none" strike="noStrike" kern="1200" dirty="0">
                <a:solidFill>
                  <a:schemeClr val="tx1"/>
                </a:solidFill>
                <a:effectLst/>
                <a:latin typeface="Segoe UI Light" pitchFamily="34" charset="0"/>
                <a:ea typeface="+mn-ea"/>
                <a:cs typeface="+mn-cs"/>
              </a:rPr>
              <a:t>The Gallery control is used to display rows from a table of data. The display of a row (or record) is then defined by a template, which you can customize to meet your needs. This allows you to control which columns are shown and how they are formatted.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will then apply this template automatically to every row in your data.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182448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Functions</a:t>
            </a:r>
          </a:p>
          <a:p>
            <a:r>
              <a:rPr lang="en-US" sz="882" b="0" i="0" u="none" strike="noStrike" kern="1200" dirty="0">
                <a:solidFill>
                  <a:schemeClr val="tx1"/>
                </a:solidFill>
                <a:effectLst/>
                <a:latin typeface="Segoe UI Light" pitchFamily="34" charset="0"/>
                <a:ea typeface="+mn-ea"/>
                <a:cs typeface="+mn-cs"/>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Now that you have an overview of some of the rich functionality you can achieve with </a:t>
            </a:r>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the next section will walk you down the path of building your first app in the next Exercise.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By selecting the Play button in the top right, the app is put into </a:t>
            </a:r>
            <a:r>
              <a:rPr lang="en-US" b="1" i="0" dirty="0">
                <a:effectLst/>
                <a:latin typeface="Segoe UI" panose="020B0502040204020203" pitchFamily="34" charset="0"/>
              </a:rPr>
              <a:t>Play mode</a:t>
            </a:r>
            <a:r>
              <a:rPr lang="en-US" b="0" i="0" dirty="0">
                <a:effectLst/>
                <a:latin typeface="Segoe UI" panose="020B0502040204020203" pitchFamily="34" charset="0"/>
              </a:rPr>
              <a:t>. You can see it then looks completely different and shows the data based on the choices made in the design process.</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Modern audience</a:t>
            </a:r>
          </a:p>
          <a:p>
            <a:pPr algn="l"/>
            <a:r>
              <a:rPr lang="en-US" b="0" i="0" dirty="0">
                <a:effectLst/>
                <a:latin typeface="Segoe UI" panose="020B0502040204020203" pitchFamily="34" charset="0"/>
              </a:rPr>
              <a:t>Out-of-the-box mobile optimizations for portal and knowledge articles ensure that customers can get the help that they need, any time and from any device.</a:t>
            </a:r>
          </a:p>
          <a:p>
            <a:pPr lvl="1" algn="l">
              <a:buFont typeface="Arial" panose="020B0604020202020204" pitchFamily="34" charset="0"/>
              <a:buChar char="•"/>
            </a:pPr>
            <a:r>
              <a:rPr lang="en-US" b="0" i="0" dirty="0">
                <a:effectLst/>
                <a:latin typeface="Segoe UI" panose="020B0502040204020203" pitchFamily="34" charset="0"/>
              </a:rPr>
              <a:t>The majority of global consumers now expect brands and organizations to offer a self-service portal.</a:t>
            </a:r>
          </a:p>
          <a:p>
            <a:pPr lvl="1" algn="l">
              <a:buFont typeface="Arial" panose="020B0604020202020204" pitchFamily="34" charset="0"/>
              <a:buChar char="•"/>
            </a:pPr>
            <a:r>
              <a:rPr lang="en-US" b="0" i="0" dirty="0">
                <a:effectLst/>
                <a:latin typeface="Segoe UI" panose="020B0502040204020203" pitchFamily="34" charset="0"/>
              </a:rPr>
              <a:t>Nearly one-third of consumers keep in touch with brands they've done business with to make sure that they are getting the most out of their purchase.</a:t>
            </a:r>
          </a:p>
          <a:p>
            <a:pPr lvl="1" algn="l">
              <a:buFont typeface="Arial" panose="020B0604020202020204" pitchFamily="34" charset="0"/>
              <a:buChar char="•"/>
            </a:pPr>
            <a:r>
              <a:rPr lang="en-US" b="0" i="0" dirty="0">
                <a:effectLst/>
                <a:latin typeface="Segoe UI" panose="020B0502040204020203" pitchFamily="34" charset="0"/>
              </a:rPr>
              <a:t>Half of the consumers are using multiple channels to stay connected, including web, mobile, telephone, social, and self-service channels. Often, consumers use many channels for a single support experience.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Modern business</a:t>
            </a:r>
          </a:p>
          <a:p>
            <a:pPr lvl="1" algn="l">
              <a:buFont typeface="Arial" panose="020B0604020202020204" pitchFamily="34" charset="0"/>
              <a:buChar char="•"/>
            </a:pPr>
            <a:r>
              <a:rPr lang="en-US" b="1" i="0" dirty="0">
                <a:effectLst/>
                <a:latin typeface="Segoe UI" panose="020B0502040204020203" pitchFamily="34" charset="0"/>
              </a:rPr>
              <a:t>Provide self-service support</a:t>
            </a:r>
            <a:r>
              <a:rPr lang="en-US" b="0" i="0" dirty="0">
                <a:effectLst/>
                <a:latin typeface="Segoe UI" panose="020B0502040204020203" pitchFamily="34" charset="0"/>
              </a:rPr>
              <a:t> - When your business is growing, rather than having to employ extra staff in call centers, you could use Power Apps portals to add self-service capabilities to your website so that your customers can search knowledge articles, engage with other customers, find answers, and create support cases when needed (that go directly into Dynamics 365 Customer Service), all without a single interaction from your resources.</a:t>
            </a:r>
          </a:p>
          <a:p>
            <a:pPr lvl="1" algn="l">
              <a:buFont typeface="Arial" panose="020B0604020202020204" pitchFamily="34" charset="0"/>
              <a:buChar char="•"/>
            </a:pPr>
            <a:r>
              <a:rPr lang="en-US" b="1" i="0" dirty="0">
                <a:effectLst/>
                <a:latin typeface="Segoe UI" panose="020B0502040204020203" pitchFamily="34" charset="0"/>
              </a:rPr>
              <a:t>Build a sales pipeline</a:t>
            </a:r>
            <a:r>
              <a:rPr lang="en-US" b="0" i="0" dirty="0">
                <a:effectLst/>
                <a:latin typeface="Segoe UI" panose="020B0502040204020203" pitchFamily="34" charset="0"/>
              </a:rPr>
              <a:t> - When a lead fills out a </a:t>
            </a:r>
            <a:r>
              <a:rPr lang="en-US" b="1" i="0" dirty="0">
                <a:effectLst/>
                <a:latin typeface="Segoe UI" panose="020B0502040204020203" pitchFamily="34" charset="0"/>
              </a:rPr>
              <a:t>Contact Us</a:t>
            </a:r>
            <a:r>
              <a:rPr lang="en-US" b="0" i="0" dirty="0">
                <a:effectLst/>
                <a:latin typeface="Segoe UI" panose="020B0502040204020203" pitchFamily="34" charset="0"/>
              </a:rPr>
              <a:t> form on your company website, this information is recorded in Dynamics 365 Sales where the record can become part of your sales pipeline automatically.</a:t>
            </a:r>
          </a:p>
          <a:p>
            <a:pPr lvl="1" algn="l">
              <a:buFont typeface="Arial" panose="020B0604020202020204" pitchFamily="34" charset="0"/>
              <a:buChar char="•"/>
            </a:pPr>
            <a:r>
              <a:rPr lang="en-US" b="1" i="0" dirty="0">
                <a:effectLst/>
                <a:latin typeface="Segoe UI" panose="020B0502040204020203" pitchFamily="34" charset="0"/>
              </a:rPr>
              <a:t>Empower employees</a:t>
            </a:r>
            <a:r>
              <a:rPr lang="en-US" b="0" i="0" dirty="0">
                <a:effectLst/>
                <a:latin typeface="Segoe UI" panose="020B0502040204020203" pitchFamily="34" charset="0"/>
              </a:rPr>
              <a:t> - When an employee needs a new computer, they can fill out an online form, where the information will be recorded in Dataverse so the helpdesk staff can immediately access and process this information.</a:t>
            </a:r>
          </a:p>
          <a:p>
            <a:pPr lvl="1" algn="l">
              <a:buFont typeface="Arial" panose="020B0604020202020204" pitchFamily="34" charset="0"/>
              <a:buChar char="•"/>
            </a:pPr>
            <a:r>
              <a:rPr lang="en-US" b="1" i="0" dirty="0">
                <a:effectLst/>
                <a:latin typeface="Segoe UI" panose="020B0502040204020203" pitchFamily="34" charset="0"/>
              </a:rPr>
              <a:t>Engage mobile workforce</a:t>
            </a:r>
            <a:r>
              <a:rPr lang="en-US" b="0" i="0" dirty="0">
                <a:effectLst/>
                <a:latin typeface="Segoe UI" panose="020B0502040204020203" pitchFamily="34" charset="0"/>
              </a:rPr>
              <a:t> - Empower agents on any device, wherever they work. Field technicians can process and complete work orders in the field, instantly updating Dynamics 365 Field Service.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Power Apps portals capabilities</a:t>
            </a:r>
          </a:p>
          <a:p>
            <a:pPr algn="l"/>
            <a:r>
              <a:rPr lang="en-US" b="0" i="0" dirty="0">
                <a:effectLst/>
                <a:latin typeface="Segoe UI" panose="020B0502040204020203" pitchFamily="34" charset="0"/>
              </a:rPr>
              <a:t>Power Apps portals are built on top of Dataverse. This architecture comes with a major benefit. All the differentiating features of model-driven Power Apps are the features of Power Apps portals as well, including:</a:t>
            </a:r>
          </a:p>
          <a:p>
            <a:pPr lvl="1" algn="l">
              <a:buFont typeface="Arial" panose="020B0604020202020204" pitchFamily="34" charset="0"/>
              <a:buChar char="•"/>
            </a:pPr>
            <a:r>
              <a:rPr lang="en-US" b="0" i="0" dirty="0">
                <a:effectLst/>
                <a:latin typeface="Segoe UI" panose="020B0502040204020203" pitchFamily="34" charset="0"/>
              </a:rPr>
              <a:t>Centralized management</a:t>
            </a:r>
          </a:p>
          <a:p>
            <a:pPr lvl="1" algn="l">
              <a:buFont typeface="Arial" panose="020B0604020202020204" pitchFamily="34" charset="0"/>
              <a:buChar char="•"/>
            </a:pPr>
            <a:r>
              <a:rPr lang="en-US" b="0" i="0" dirty="0">
                <a:effectLst/>
                <a:latin typeface="Segoe UI" panose="020B0502040204020203" pitchFamily="34" charset="0"/>
              </a:rPr>
              <a:t>Common Data Model</a:t>
            </a:r>
          </a:p>
          <a:p>
            <a:pPr lvl="1" algn="l">
              <a:buFont typeface="Arial" panose="020B0604020202020204" pitchFamily="34" charset="0"/>
              <a:buChar char="•"/>
            </a:pPr>
            <a:r>
              <a:rPr lang="en-US" b="0" i="0" dirty="0">
                <a:effectLst/>
                <a:latin typeface="Segoe UI" panose="020B0502040204020203" pitchFamily="34" charset="0"/>
              </a:rPr>
              <a:t>Roles and permissions</a:t>
            </a:r>
          </a:p>
          <a:p>
            <a:pPr lvl="1" algn="l">
              <a:buFont typeface="Arial" panose="020B0604020202020204" pitchFamily="34" charset="0"/>
              <a:buChar char="•"/>
            </a:pPr>
            <a:r>
              <a:rPr lang="en-US" b="0" i="0" dirty="0">
                <a:effectLst/>
                <a:latin typeface="Segoe UI" panose="020B0502040204020203" pitchFamily="34" charset="0"/>
              </a:rPr>
              <a:t>Forms and views</a:t>
            </a:r>
          </a:p>
          <a:p>
            <a:pPr lvl="1" algn="l">
              <a:buFont typeface="Arial" panose="020B0604020202020204" pitchFamily="34" charset="0"/>
              <a:buChar char="•"/>
            </a:pPr>
            <a:r>
              <a:rPr lang="en-US" b="0" i="0" dirty="0">
                <a:effectLst/>
                <a:latin typeface="Segoe UI" panose="020B0502040204020203" pitchFamily="34" charset="0"/>
              </a:rPr>
              <a:t>Business rules</a:t>
            </a:r>
          </a:p>
          <a:p>
            <a:pPr lvl="1" algn="l">
              <a:buFont typeface="Arial" panose="020B0604020202020204" pitchFamily="34" charset="0"/>
              <a:buChar char="•"/>
            </a:pPr>
            <a:r>
              <a:rPr lang="en-US" b="0" i="0" dirty="0">
                <a:effectLst/>
                <a:latin typeface="Segoe UI" panose="020B0502040204020203" pitchFamily="34" charset="0"/>
              </a:rPr>
              <a:t>Declarative workflows and actions</a:t>
            </a:r>
          </a:p>
          <a:p>
            <a:pPr lvl="1" algn="l">
              <a:buFont typeface="Arial" panose="020B0604020202020204" pitchFamily="34" charset="0"/>
              <a:buChar char="•"/>
            </a:pPr>
            <a:r>
              <a:rPr lang="en-US" b="0" i="0" dirty="0">
                <a:effectLst/>
                <a:latin typeface="Segoe UI" panose="020B0502040204020203" pitchFamily="34" charset="0"/>
              </a:rPr>
              <a:t>Plug-in architecture</a:t>
            </a:r>
          </a:p>
          <a:p>
            <a:pPr lvl="1" algn="l">
              <a:buFont typeface="Arial" panose="020B0604020202020204" pitchFamily="34" charset="0"/>
              <a:buChar char="•"/>
            </a:pPr>
            <a:r>
              <a:rPr lang="en-US" b="0" i="0" dirty="0">
                <a:effectLst/>
                <a:latin typeface="Segoe UI" panose="020B0502040204020203" pitchFamily="34" charset="0"/>
              </a:rPr>
              <a:t>Integration with other services</a:t>
            </a:r>
          </a:p>
          <a:p>
            <a:pPr lvl="1" algn="l">
              <a:buFont typeface="Arial" panose="020B0604020202020204" pitchFamily="34" charset="0"/>
              <a:buChar char="•"/>
            </a:pPr>
            <a:r>
              <a:rPr lang="en-US" b="0" i="0" dirty="0">
                <a:effectLst/>
                <a:latin typeface="Segoe UI" panose="020B0502040204020203" pitchFamily="34" charset="0"/>
              </a:rPr>
              <a:t>Dataverse extensibility</a:t>
            </a:r>
          </a:p>
          <a:p>
            <a:pPr lvl="1" algn="l">
              <a:buFont typeface="Arial" panose="020B0604020202020204" pitchFamily="34" charset="0"/>
              <a:buChar char="•"/>
            </a:pPr>
            <a:r>
              <a:rPr lang="en-US" b="0" i="0" dirty="0">
                <a:effectLst/>
                <a:latin typeface="Segoe UI" panose="020B0502040204020203" pitchFamily="34" charset="0"/>
              </a:rPr>
              <a:t>Audit</a:t>
            </a:r>
          </a:p>
          <a:p>
            <a:pPr algn="l"/>
            <a:endParaRPr lang="en-US" b="1" i="0" dirty="0">
              <a:effectLst/>
              <a:latin typeface="Segoe UI" panose="020B0502040204020203" pitchFamily="34" charset="0"/>
            </a:endParaRPr>
          </a:p>
          <a:p>
            <a:pPr algn="l"/>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688346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Power Apps portal is not automatically provisioned when a new Dataverse environment is created. You will need to provision a Power Apps portal and determine the name, default URL, language, and template.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are using Microsoft Dynamics 365 apps such as Dynamics 365 Sales or Dynamics 365 Service, you have a choice of five additional portal templates:</a:t>
            </a:r>
          </a:p>
          <a:p>
            <a:pPr lvl="1" algn="l">
              <a:buFont typeface="Arial" panose="020B0604020202020204" pitchFamily="34" charset="0"/>
              <a:buChar char="•"/>
            </a:pPr>
            <a:r>
              <a:rPr lang="en-US" b="0" i="0" dirty="0">
                <a:effectLst/>
                <a:latin typeface="Segoe UI" panose="020B0502040204020203" pitchFamily="34" charset="0"/>
              </a:rPr>
              <a:t>Community portal</a:t>
            </a:r>
          </a:p>
          <a:p>
            <a:pPr lvl="1" algn="l">
              <a:buFont typeface="Arial" panose="020B0604020202020204" pitchFamily="34" charset="0"/>
              <a:buChar char="•"/>
            </a:pPr>
            <a:r>
              <a:rPr lang="en-US" b="0" i="0" dirty="0">
                <a:effectLst/>
                <a:latin typeface="Segoe UI" panose="020B0502040204020203" pitchFamily="34" charset="0"/>
              </a:rPr>
              <a:t>Customer self-service portal</a:t>
            </a:r>
          </a:p>
          <a:p>
            <a:pPr lvl="1" algn="l">
              <a:buFont typeface="Arial" panose="020B0604020202020204" pitchFamily="34" charset="0"/>
              <a:buChar char="•"/>
            </a:pPr>
            <a:r>
              <a:rPr lang="en-US" b="0" i="0" dirty="0">
                <a:effectLst/>
                <a:latin typeface="Segoe UI" panose="020B0502040204020203" pitchFamily="34" charset="0"/>
              </a:rPr>
              <a:t>Employee self-service portal</a:t>
            </a:r>
          </a:p>
          <a:p>
            <a:pPr lvl="1" algn="l">
              <a:buFont typeface="Arial" panose="020B0604020202020204" pitchFamily="34" charset="0"/>
              <a:buChar char="•"/>
            </a:pPr>
            <a:r>
              <a:rPr lang="en-US" b="0" i="0" dirty="0">
                <a:effectLst/>
                <a:latin typeface="Segoe UI" panose="020B0502040204020203" pitchFamily="34" charset="0"/>
              </a:rPr>
              <a:t>Partner portal</a:t>
            </a:r>
          </a:p>
          <a:p>
            <a:pPr lvl="1" algn="l">
              <a:buFont typeface="Arial" panose="020B0604020202020204" pitchFamily="34" charset="0"/>
              <a:buChar char="•"/>
            </a:pPr>
            <a:r>
              <a:rPr lang="en-US" b="0" i="0" dirty="0">
                <a:effectLst/>
                <a:latin typeface="Segoe UI" panose="020B0502040204020203" pitchFamily="34" charset="0"/>
              </a:rPr>
              <a:t>Customer portal (Dynamics 365 Supply Chain Management)</a:t>
            </a:r>
          </a:p>
          <a:p>
            <a:pPr lvl="1" algn="l">
              <a:buFont typeface="Arial" panose="020B0604020202020204" pitchFamily="34" charset="0"/>
              <a:buChar char="•"/>
            </a:pPr>
            <a:endParaRPr lang="en-US" b="0" i="0" dirty="0">
              <a:effectLst/>
              <a:latin typeface="Segoe UI" panose="020B0502040204020203" pitchFamily="34" charset="0"/>
            </a:endParaRPr>
          </a:p>
          <a:p>
            <a:pPr marL="0" marR="0">
              <a:spcBef>
                <a:spcPts val="0"/>
              </a:spcBef>
              <a:spcAft>
                <a:spcPts val="0"/>
              </a:spcAft>
            </a:pPr>
            <a:r>
              <a:rPr lang="en-US" sz="1100" b="1" dirty="0">
                <a:effectLst/>
                <a:latin typeface="Calibri" panose="020F0502020204030204" pitchFamily="34" charset="0"/>
                <a:ea typeface="DengXian" panose="02010600030101010101" pitchFamily="2" charset="-122"/>
              </a:rPr>
              <a:t>The high-level steps to provision a starter portal are:</a:t>
            </a:r>
            <a:endParaRPr lang="en-US" sz="1100" dirty="0">
              <a:effectLst/>
              <a:latin typeface="Calibri" panose="020F0502020204030204" pitchFamily="34" charset="0"/>
              <a:ea typeface="DengXian" panose="02010600030101010101" pitchFamily="2" charset="-122"/>
            </a:endParaRPr>
          </a:p>
          <a:p>
            <a:pPr marL="415668" marR="0" lvl="0" indent="-171450">
              <a:spcBef>
                <a:spcPts val="0"/>
              </a:spcBef>
              <a:spcAft>
                <a:spcPts val="0"/>
              </a:spcAft>
              <a:buFont typeface="Arial" panose="020B0604020202020204" pitchFamily="34" charset="0"/>
              <a:buChar char="•"/>
              <a:tabLst>
                <a:tab pos="914400" algn="l"/>
              </a:tabLst>
            </a:pP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Go to </a:t>
            </a:r>
            <a:r>
              <a:rPr lang="pl-PL" sz="11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https://make.powerapps.com</a:t>
            </a:r>
            <a:r>
              <a:rPr lang="pl-PL"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 target environment.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On the left menu,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 Create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Portal from blank</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Provide a name and a unique address (URL)  for the portal.</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the language.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15668" marR="0" lvl="0" indent="-1714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Select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Create.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107153" lvl="1" indent="0" algn="l">
              <a:buFont typeface="Arial" panose="020B0604020202020204" pitchFamily="34" charset="0"/>
              <a:buNone/>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The next slides will go into detail on portals studio, content snippets, and entity lists + forms. Give a high level at this time.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20403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lvl="1" algn="l">
              <a:buFont typeface="Arial" panose="020B0604020202020204" pitchFamily="34" charset="0"/>
              <a:buChar char="•"/>
            </a:pPr>
            <a:endParaRPr lang="en-US" b="0" i="0" dirty="0">
              <a:effectLst/>
              <a:latin typeface="Segoe UI" panose="020B0502040204020203" pitchFamily="34" charset="0"/>
            </a:endParaRPr>
          </a:p>
          <a:p>
            <a:pPr marL="107153" lvl="1" indent="0"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Portal users can authenticate by using the following methods:</a:t>
            </a:r>
          </a:p>
          <a:p>
            <a:pPr algn="l">
              <a:buFont typeface="Arial" panose="020B0604020202020204" pitchFamily="34" charset="0"/>
              <a:buChar char="•"/>
            </a:pPr>
            <a:r>
              <a:rPr lang="en-US" b="1" i="0" dirty="0">
                <a:effectLst/>
                <a:latin typeface="Segoe UI" panose="020B0502040204020203" pitchFamily="34" charset="0"/>
              </a:rPr>
              <a:t>Local authentication</a:t>
            </a:r>
            <a:r>
              <a:rPr lang="en-US" b="0" i="0" dirty="0">
                <a:effectLst/>
                <a:latin typeface="Segoe UI" panose="020B0502040204020203" pitchFamily="34" charset="0"/>
              </a:rPr>
              <a:t> - Basic authentication with usernames and passwords are stored in the Common Data Service contact record internally.</a:t>
            </a:r>
          </a:p>
          <a:p>
            <a:pPr algn="l">
              <a:buFont typeface="Arial" panose="020B0604020202020204" pitchFamily="34" charset="0"/>
              <a:buChar char="•"/>
            </a:pPr>
            <a:r>
              <a:rPr lang="en-US" b="1" i="0" dirty="0">
                <a:effectLst/>
                <a:latin typeface="Segoe UI" panose="020B0502040204020203" pitchFamily="34" charset="0"/>
              </a:rPr>
              <a:t>External authentication</a:t>
            </a:r>
            <a:r>
              <a:rPr lang="en-US" b="0" i="0" dirty="0">
                <a:effectLst/>
                <a:latin typeface="Segoe UI" panose="020B0502040204020203" pitchFamily="34" charset="0"/>
              </a:rPr>
              <a:t> - Credentials and password management are handled by other identity providers. Supported authentication providers include:</a:t>
            </a:r>
          </a:p>
          <a:p>
            <a:pPr marL="742950" lvl="1" indent="-285750" algn="l">
              <a:buFont typeface="Arial" panose="020B0604020202020204" pitchFamily="34" charset="0"/>
              <a:buChar char="•"/>
            </a:pPr>
            <a:r>
              <a:rPr lang="en-US" b="0" i="0" dirty="0">
                <a:effectLst/>
                <a:latin typeface="Segoe UI" panose="020B0502040204020203" pitchFamily="34" charset="0"/>
              </a:rPr>
              <a:t>OAuth2 (Microsoft, Twitter, Facebook, Google, LinkedIn, Yahoo)</a:t>
            </a:r>
          </a:p>
          <a:p>
            <a:pPr marL="742950" lvl="1" indent="-285750" algn="l">
              <a:buFont typeface="Arial" panose="020B0604020202020204" pitchFamily="34" charset="0"/>
              <a:buChar char="•"/>
            </a:pPr>
            <a:r>
              <a:rPr lang="en-US" b="0" i="0" dirty="0">
                <a:effectLst/>
                <a:latin typeface="Segoe UI" panose="020B0502040204020203" pitchFamily="34" charset="0"/>
              </a:rPr>
              <a:t>Open ID (Azure Active Directory, Azure Active Directory B2C)</a:t>
            </a:r>
          </a:p>
          <a:p>
            <a:pPr marL="742950" lvl="1" indent="-285750" algn="l">
              <a:buFont typeface="Arial" panose="020B0604020202020204" pitchFamily="34" charset="0"/>
              <a:buChar char="•"/>
            </a:pPr>
            <a:r>
              <a:rPr lang="en-US" b="0" i="0" dirty="0">
                <a:effectLst/>
                <a:latin typeface="Segoe UI" panose="020B0502040204020203" pitchFamily="34" charset="0"/>
              </a:rPr>
              <a:t>WS-Federation and SAML 2.0 (used for integration with on-premises Active Directory and other identity services)</a:t>
            </a:r>
          </a:p>
          <a:p>
            <a:pPr algn="l"/>
            <a:r>
              <a:rPr lang="en-US" b="0" i="0" dirty="0">
                <a:effectLst/>
                <a:latin typeface="Segoe UI" panose="020B0502040204020203" pitchFamily="34" charset="0"/>
              </a:rPr>
              <a:t>Portal administrators can choose to enable or disable any combination of authentication options through portal </a:t>
            </a:r>
            <a:r>
              <a:rPr lang="en-US" b="1" i="0" dirty="0">
                <a:effectLst/>
                <a:latin typeface="Segoe UI" panose="020B0502040204020203" pitchFamily="34" charset="0"/>
              </a:rPr>
              <a:t>Authentication Settings</a:t>
            </a:r>
            <a:r>
              <a:rPr lang="en-US" b="0" i="0" dirty="0">
                <a:effectLst/>
                <a:latin typeface="Segoe UI" panose="020B0502040204020203" pitchFamily="34" charset="0"/>
              </a:rPr>
              <a:t>.</a:t>
            </a:r>
          </a:p>
          <a:p>
            <a:br>
              <a:rPr lang="en-US" dirty="0"/>
            </a:br>
            <a:r>
              <a:rPr lang="en-US" dirty="0"/>
              <a:t>IMPORTANT: AZURE</a:t>
            </a:r>
            <a:r>
              <a:rPr lang="en-US" dirty="0">
                <a:effectLst/>
              </a:rPr>
              <a:t> Active Directory B2C is the recommended identity provider for authentication. If another provider support is required, then it can be configured in Azure Active Directory B2C.</a:t>
            </a:r>
          </a:p>
          <a:p>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After the user is authenticated and associated with a contact, Power Apps portals use numerous entities to define authorization, that is, what a user is allowed to do. Selecting </a:t>
            </a:r>
            <a:r>
              <a:rPr lang="en-US" b="1" i="0" dirty="0">
                <a:effectLst/>
                <a:latin typeface="Segoe UI" panose="020B0502040204020203" pitchFamily="34" charset="0"/>
              </a:rPr>
              <a:t>Share</a:t>
            </a:r>
            <a:r>
              <a:rPr lang="en-US" b="0" i="0" dirty="0">
                <a:effectLst/>
                <a:latin typeface="Segoe UI" panose="020B0502040204020203" pitchFamily="34" charset="0"/>
              </a:rPr>
              <a:t> from the portal app options will provide information on how to share the portal app with internal and external users.</a:t>
            </a:r>
            <a:br>
              <a:rPr lang="en-US" dirty="0"/>
            </a:b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6/8/2021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941642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2524011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If you do not have a Power Virtual Agents set up already, go to </a:t>
            </a:r>
            <a:r>
              <a:rPr lang="en-US" b="0" i="0" u="none" strike="noStrike" dirty="0">
                <a:effectLst/>
                <a:latin typeface="Segoe UI" panose="020B0502040204020203" pitchFamily="34" charset="0"/>
                <a:hlinkClick r:id="rId3"/>
              </a:rPr>
              <a:t>https://aka.ms/TryPVA</a:t>
            </a:r>
            <a:r>
              <a:rPr lang="en-US" b="0" i="0" dirty="0">
                <a:effectLst/>
                <a:latin typeface="Segoe UI" panose="020B0502040204020203" pitchFamily="34" charset="0"/>
              </a:rPr>
              <a:t>  in your browser to begin. Supported browsers include Microsoft Edge, Chrome, and Firefox. On the website, select </a:t>
            </a:r>
            <a:r>
              <a:rPr lang="en-US" b="1" i="0" dirty="0">
                <a:effectLst/>
                <a:latin typeface="Segoe UI" panose="020B0502040204020203" pitchFamily="34" charset="0"/>
              </a:rPr>
              <a:t>Start Free</a:t>
            </a:r>
            <a:r>
              <a:rPr lang="en-US" b="0" i="0" dirty="0">
                <a:effectLst/>
                <a:latin typeface="Segoe UI" panose="020B0502040204020203" pitchFamily="34" charset="0"/>
              </a:rPr>
              <a:t>, and then sign in with your work email address. Note that personal Microsoft accounts are not currently supported.</a:t>
            </a:r>
            <a:endParaRPr lang="en-US" dirty="0"/>
          </a:p>
          <a:p>
            <a:endParaRPr lang="en-US" dirty="0"/>
          </a:p>
          <a:p>
            <a:r>
              <a:rPr lang="en-US" b="1" dirty="0"/>
              <a:t>Create a new bot</a:t>
            </a:r>
          </a:p>
          <a:p>
            <a:r>
              <a:rPr lang="en-US" dirty="0"/>
              <a:t>1. Next, you’ll choose a name for your chatbot. This can be something generic to your company or specific to the scenario you are tailoring your chatbot to. </a:t>
            </a:r>
          </a:p>
          <a:p>
            <a:r>
              <a:rPr lang="en-US" dirty="0"/>
              <a:t>Your chatbot is created in the default Power Apps environment that was created for you when you signed up. For most users, this is sufficient. However, if you want to specify a custom Power Apps environment for your Power Virtual Agents, you can do so by expanding the </a:t>
            </a:r>
            <a:r>
              <a:rPr lang="en-US" b="1" dirty="0"/>
              <a:t>More options</a:t>
            </a:r>
            <a:r>
              <a:rPr lang="en-US" dirty="0"/>
              <a:t> menu and selecting a different environment.</a:t>
            </a:r>
          </a:p>
          <a:p>
            <a:r>
              <a:rPr lang="en-US" dirty="0"/>
              <a:t>2. Once you select </a:t>
            </a:r>
            <a:r>
              <a:rPr lang="en-US" b="1" dirty="0"/>
              <a:t>Create</a:t>
            </a:r>
            <a:r>
              <a:rPr lang="en-US" dirty="0"/>
              <a:t>, the process of creating the first chatbot within a new environment can take up to 15 minutes. Subsequent bots will be created much faster.</a:t>
            </a:r>
          </a:p>
          <a:p>
            <a:r>
              <a:rPr lang="en-US" dirty="0"/>
              <a:t>3. After a few minutes, you’ll land on the home page and have an opportunity to play around with the chatbot in read-only mode. You can't save any edits during this time, but you can explore the overall user interface, look at the topics, experiment with the preloaded User Topics and System Topics, and interact with your chatbot using the Test Canvas.</a:t>
            </a:r>
          </a:p>
          <a:p>
            <a:r>
              <a:rPr lang="en-US" dirty="0"/>
              <a:t>4. When the chatbot creation process completes, the banner changes. You now have full functionality in the chatbot and can modify any User or System topic, test out your content changes, or deploy your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additional chatbots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have already created a chatbot, you can create a new chatbot by selecting the icon on the title bar to open the </a:t>
            </a:r>
            <a:r>
              <a:rPr lang="en-US" b="1" dirty="0"/>
              <a:t>Bots</a:t>
            </a:r>
            <a:r>
              <a:rPr lang="en-US" dirty="0"/>
              <a:t> pane and then selecting </a:t>
            </a:r>
            <a:r>
              <a:rPr lang="en-US" b="1" dirty="0"/>
              <a:t>New bot</a:t>
            </a:r>
            <a:r>
              <a:rPr lang="en-US" dirty="0"/>
              <a:t>.</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Delete a chatbot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delete chatbots to remove them from your environment.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chatbot icon on the top menu bar, and then select the chatbot you want to delete.</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the </a:t>
            </a:r>
            <a:r>
              <a:rPr lang="en-US" b="1" dirty="0"/>
              <a:t>Settings</a:t>
            </a:r>
            <a:r>
              <a:rPr lang="en-US" dirty="0"/>
              <a:t> icon on the top menu bar, then select </a:t>
            </a:r>
            <a:r>
              <a:rPr lang="en-US" b="1" dirty="0"/>
              <a:t>General settings</a:t>
            </a:r>
            <a:r>
              <a:rPr lang="en-US" dirty="0"/>
              <a:t>.</a:t>
            </a:r>
            <a:endParaRPr lang="en-US" b="1"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Select </a:t>
            </a:r>
            <a:r>
              <a:rPr lang="en-US" b="1" dirty="0"/>
              <a:t>Delete bot</a:t>
            </a:r>
            <a:r>
              <a:rPr lang="en-US" dirty="0"/>
              <a: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lang="en-US" b="1" dirty="0"/>
          </a:p>
          <a:p>
            <a:r>
              <a:rPr lang="en-US" dirty="0"/>
              <a:t>You'll be asked to confirm the deletion of the bot, after which all chatbot content is immediately deleted.</a:t>
            </a:r>
          </a:p>
          <a:p>
            <a:r>
              <a:rPr lang="en-US" dirty="0"/>
              <a:t>If your license has expired, you can delete your chatbot(s) by selecting </a:t>
            </a:r>
            <a:r>
              <a:rPr lang="en-US" b="1" dirty="0"/>
              <a:t>Permanently delete your bots</a:t>
            </a:r>
            <a:r>
              <a:rPr lang="en-US" dirty="0"/>
              <a: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1903937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 topic defines how a chatbot conversation plays out in Power Virtual Agents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Create a topic</a:t>
            </a:r>
          </a:p>
          <a:p>
            <a:pPr marL="228600" indent="-228600">
              <a:buFont typeface="+mj-lt"/>
              <a:buAutoNum type="arabicPeriod"/>
            </a:pPr>
            <a:r>
              <a:rPr lang="en-US" dirty="0"/>
              <a:t>Go to the </a:t>
            </a:r>
            <a:r>
              <a:rPr lang="en-US" b="1" dirty="0"/>
              <a:t>Topics</a:t>
            </a:r>
            <a:r>
              <a:rPr lang="en-US" dirty="0"/>
              <a:t> tab on the side navigation pane to open the Topics page.</a:t>
            </a:r>
          </a:p>
          <a:p>
            <a:pPr marL="228600" indent="-228600">
              <a:buFont typeface="+mj-lt"/>
              <a:buAutoNum type="arabicPeriod"/>
            </a:pPr>
            <a:r>
              <a:rPr lang="en-US" dirty="0"/>
              <a:t>On the topics page, select </a:t>
            </a:r>
            <a:r>
              <a:rPr lang="en-US" b="1" dirty="0"/>
              <a:t>New topic</a:t>
            </a:r>
            <a:r>
              <a:rPr lang="en-US" dirty="0"/>
              <a:t>.</a:t>
            </a:r>
          </a:p>
          <a:p>
            <a:pPr marL="228600" indent="-228600">
              <a:buFont typeface="+mj-lt"/>
              <a:buAutoNum type="arabicPeriod"/>
            </a:pPr>
            <a:r>
              <a:rPr lang="en-US" dirty="0"/>
              <a:t>Specify a name, description, and one or more trigger phrases for the topic. (A trigger phrase is a phrase that a customer enters in the chat window to start a conversation with the bot. Once the conversation is started, the conversation follows the path you define. You can specify more than one trigger phrase for a topic. You can include punctuation in a trigger phrase, but it is best to use short phrases rather than long sentences.)</a:t>
            </a:r>
          </a:p>
          <a:p>
            <a:pPr marL="228600" indent="-228600">
              <a:buFont typeface="+mj-lt"/>
              <a:buAutoNum type="arabicPeriod"/>
            </a:pPr>
            <a:r>
              <a:rPr lang="en-US" dirty="0"/>
              <a:t>Select </a:t>
            </a:r>
            <a:r>
              <a:rPr lang="en-US" b="1" dirty="0"/>
              <a:t>Save topic</a:t>
            </a:r>
            <a:r>
              <a:rPr lang="en-US" dirty="0"/>
              <a:t> to add the topic to the topics 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5320276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Design the topic's conversation path</a:t>
            </a:r>
          </a:p>
          <a:p>
            <a:r>
              <a:rPr lang="en-US" dirty="0"/>
              <a:t>In the topic details for the topic you want to edit, select </a:t>
            </a:r>
            <a:r>
              <a:rPr lang="en-US" b="1" dirty="0"/>
              <a:t>Go to authoring canvas</a:t>
            </a:r>
            <a:r>
              <a:rPr lang="en-US" dirty="0"/>
              <a:t>.</a:t>
            </a:r>
          </a:p>
          <a:p>
            <a:r>
              <a:rPr lang="en-US" dirty="0"/>
              <a:t>Power Virtual Agents opens the topic in the authoring canvas and displays the topic's trigger phrases. The authoring canvas is where you define the conversation path between a customer and the 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Insert nodes</a:t>
            </a:r>
          </a:p>
          <a:p>
            <a:r>
              <a:rPr lang="en-US" dirty="0"/>
              <a:t>When adding a node, you can choose from five options. Each option has a specific node or nodes that will be inserted into the conversation path.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Ask a question</a:t>
            </a:r>
          </a:p>
          <a:p>
            <a:pPr marL="228600" indent="-228600">
              <a:buFont typeface="+mj-lt"/>
              <a:buAutoNum type="arabicPeriod"/>
            </a:pPr>
            <a:r>
              <a:rPr lang="en-US" dirty="0"/>
              <a:t>To have the chatbot ask a question and get a response from the user, select </a:t>
            </a:r>
            <a:r>
              <a:rPr lang="en-US" b="1" dirty="0"/>
              <a:t>+</a:t>
            </a:r>
            <a:r>
              <a:rPr lang="en-US" dirty="0"/>
              <a:t> to add a node, and then </a:t>
            </a:r>
            <a:r>
              <a:rPr lang="en-US" b="1" dirty="0"/>
              <a:t>Ask a question</a:t>
            </a:r>
            <a:r>
              <a:rPr lang="en-US" dirty="0"/>
              <a:t> to add a new </a:t>
            </a:r>
            <a:r>
              <a:rPr lang="en-US" b="1" dirty="0"/>
              <a:t>Question</a:t>
            </a:r>
            <a:r>
              <a:rPr lang="en-US" dirty="0"/>
              <a:t> node</a:t>
            </a:r>
          </a:p>
          <a:p>
            <a:pPr marL="228600" indent="-228600">
              <a:buFont typeface="+mj-lt"/>
              <a:buAutoNum type="arabicPeriod"/>
            </a:pPr>
            <a:r>
              <a:rPr lang="en-US" dirty="0"/>
              <a:t>Enter the question phrase in the first text box, </a:t>
            </a:r>
            <a:r>
              <a:rPr lang="en-US" b="1" dirty="0"/>
              <a:t>Ask a question</a:t>
            </a:r>
            <a:r>
              <a:rPr lang="en-US" dirty="0"/>
              <a:t>.</a:t>
            </a:r>
          </a:p>
          <a:p>
            <a:pPr marL="228600" indent="-228600">
              <a:buFont typeface="+mj-lt"/>
              <a:buAutoNum type="arabicPeriod"/>
            </a:pPr>
            <a:r>
              <a:rPr lang="en-US" dirty="0"/>
              <a:t>You can choose from several options for the user’s response in the </a:t>
            </a:r>
            <a:r>
              <a:rPr lang="en-US" b="1" dirty="0"/>
              <a:t>Identify</a:t>
            </a:r>
            <a:r>
              <a:rPr lang="en-US" dirty="0"/>
              <a:t> field.</a:t>
            </a:r>
          </a:p>
          <a:p>
            <a:pPr marL="228600" indent="-228600">
              <a:buFont typeface="+mj-lt"/>
              <a:buAutoNum type="arabicPeriod"/>
            </a:pPr>
            <a:r>
              <a:rPr lang="en-US" dirty="0"/>
              <a:t>Depending on what you choose in the </a:t>
            </a:r>
            <a:r>
              <a:rPr lang="en-US" b="1" dirty="0"/>
              <a:t>Identify</a:t>
            </a:r>
            <a:r>
              <a:rPr lang="en-US" dirty="0"/>
              <a:t> field, you can enter what options the user should have.</a:t>
            </a:r>
          </a:p>
          <a:p>
            <a:pPr marL="228600" indent="-228600">
              <a:buFont typeface="+mj-lt"/>
              <a:buAutoNum type="arabicPeriod"/>
            </a:pPr>
            <a:r>
              <a:rPr lang="en-US" dirty="0"/>
              <a:t>You can save the user response in a variable to be used later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Call an action</a:t>
            </a:r>
          </a:p>
          <a:p>
            <a:r>
              <a:rPr lang="en-US" dirty="0"/>
              <a:t>You can call Power Automate flows by selecting </a:t>
            </a:r>
            <a:r>
              <a:rPr lang="en-US" b="1" dirty="0"/>
              <a:t>Call an action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Show a message</a:t>
            </a:r>
          </a:p>
          <a:p>
            <a:pPr marL="228600" indent="-228600">
              <a:buFont typeface="+mj-lt"/>
              <a:buAutoNum type="arabicPeriod"/>
            </a:pPr>
            <a:r>
              <a:rPr lang="en-US" dirty="0"/>
              <a:t>To specify a response from the bot, select </a:t>
            </a:r>
            <a:r>
              <a:rPr lang="en-US" b="1" dirty="0"/>
              <a:t>+</a:t>
            </a:r>
            <a:r>
              <a:rPr lang="en-US" dirty="0"/>
              <a:t> to add a node, and then </a:t>
            </a:r>
            <a:r>
              <a:rPr lang="en-US" b="1" dirty="0"/>
              <a:t>Show a message</a:t>
            </a:r>
            <a:r>
              <a:rPr lang="en-US" dirty="0"/>
              <a:t> to add a new </a:t>
            </a:r>
            <a:r>
              <a:rPr lang="en-US" b="1" dirty="0"/>
              <a:t>Message</a:t>
            </a:r>
            <a:r>
              <a:rPr lang="en-US" dirty="0"/>
              <a:t> node.</a:t>
            </a:r>
          </a:p>
          <a:p>
            <a:pPr marL="228600" indent="-228600">
              <a:buFont typeface="+mj-lt"/>
              <a:buAutoNum type="arabicPeriod"/>
            </a:pPr>
            <a:r>
              <a:rPr lang="en-US" dirty="0"/>
              <a:t>Enter what you want the chatbot to say in the text box. You can apply some basic formatting, such as bold, italics, and numbering</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to another topic</a:t>
            </a:r>
          </a:p>
          <a:p>
            <a:r>
              <a:rPr lang="en-US" dirty="0"/>
              <a:t>To automatically have the chatbot move to a separate topic, select </a:t>
            </a:r>
            <a:r>
              <a:rPr lang="en-US" b="1" dirty="0"/>
              <a:t>+</a:t>
            </a:r>
            <a:r>
              <a:rPr lang="en-US" dirty="0"/>
              <a:t> to add a node, and then </a:t>
            </a:r>
            <a:r>
              <a:rPr lang="en-US" b="1" dirty="0"/>
              <a:t>Go to another topic</a:t>
            </a:r>
            <a:r>
              <a:rPr lang="en-US" dirty="0"/>
              <a:t>.</a:t>
            </a:r>
            <a:endParaRPr lang="en-US" b="1" dirty="0"/>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 the conversation</a:t>
            </a:r>
          </a:p>
          <a:p>
            <a:r>
              <a:rPr lang="en-US" dirty="0"/>
              <a:t>When you end the conversation, you can have a survey appear that asks the user if their question or issue was answered or resolved correctly. This information is collected under the customer satisfaction analytics page.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224347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design your chatbot in Power Virtual Agents for Customer Service, you can use the </a:t>
            </a:r>
            <a:r>
              <a:rPr lang="en-US" b="1" dirty="0"/>
              <a:t>Test bot</a:t>
            </a:r>
            <a:r>
              <a:rPr lang="en-US" dirty="0"/>
              <a:t> pane to see how the chatbot leads a customer through the chatbot conversation.</a:t>
            </a:r>
          </a:p>
          <a:p>
            <a:endParaRPr lang="en-US" dirty="0"/>
          </a:p>
          <a:p>
            <a:r>
              <a:rPr lang="en-US" dirty="0"/>
              <a:t>To help you find and fix unexpected behavior, you can enable tracking between topics to take you through the chatbot conversation step-by-step, and go to the corresponding node in the authoring canvas.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Track through the topic's conversation path</a:t>
            </a:r>
          </a:p>
          <a:p>
            <a:r>
              <a:rPr lang="en-US" dirty="0"/>
              <a:t>As you fine-tune your bot, it can be useful to enable tracking between topics so you can follow through the conversation path step by step.</a:t>
            </a:r>
          </a:p>
          <a:p>
            <a:pPr marL="228600" indent="-228600">
              <a:buFont typeface="+mj-lt"/>
              <a:buAutoNum type="arabicPeriod"/>
            </a:pPr>
            <a:r>
              <a:rPr lang="en-US" b="0" i="0" dirty="0">
                <a:effectLst/>
                <a:latin typeface="Segoe UI VSS (Regular)"/>
              </a:rPr>
              <a:t>If the </a:t>
            </a:r>
            <a:r>
              <a:rPr lang="en-US" b="1" i="0" dirty="0">
                <a:effectLst/>
                <a:latin typeface="Segoe UI VSS (Regular)"/>
              </a:rPr>
              <a:t>Test bot</a:t>
            </a:r>
            <a:r>
              <a:rPr lang="en-US" b="0" i="0" dirty="0">
                <a:effectLst/>
                <a:latin typeface="Segoe UI VSS (Regular)"/>
              </a:rPr>
              <a:t> pane is hidden, open it by selecting </a:t>
            </a:r>
            <a:r>
              <a:rPr lang="en-US" b="1" i="0" dirty="0">
                <a:effectLst/>
                <a:latin typeface="Segoe UI VSS (Regular)"/>
              </a:rPr>
              <a:t>Test your bot</a:t>
            </a:r>
            <a:r>
              <a:rPr lang="en-US" b="0" i="0" dirty="0">
                <a:effectLst/>
                <a:latin typeface="Segoe UI VSS (Regular)"/>
              </a:rPr>
              <a:t>.</a:t>
            </a:r>
          </a:p>
          <a:p>
            <a:pPr marL="228600" indent="-228600">
              <a:buFont typeface="+mj-lt"/>
              <a:buAutoNum type="arabicPeriod"/>
            </a:pPr>
            <a:r>
              <a:rPr lang="en-US" b="0" i="0" dirty="0">
                <a:effectLst/>
                <a:latin typeface="Segoe UI VSS (Regular)"/>
              </a:rPr>
              <a:t>At the top of the </a:t>
            </a:r>
            <a:r>
              <a:rPr lang="en-US" b="1" i="0" dirty="0">
                <a:effectLst/>
                <a:latin typeface="Segoe UI VSS (Regular)"/>
              </a:rPr>
              <a:t>Test bot</a:t>
            </a:r>
            <a:r>
              <a:rPr lang="en-US" b="0" i="0" dirty="0">
                <a:effectLst/>
                <a:latin typeface="Segoe UI VSS (Regular)"/>
              </a:rPr>
              <a:t> pane, set </a:t>
            </a:r>
            <a:r>
              <a:rPr lang="en-US" b="1" i="0" dirty="0">
                <a:effectLst/>
                <a:latin typeface="Segoe UI VSS (Regular)"/>
              </a:rPr>
              <a:t>Track between topics</a:t>
            </a:r>
            <a:r>
              <a:rPr lang="en-US" b="0" i="0" dirty="0">
                <a:effectLst/>
                <a:latin typeface="Segoe UI VSS (Regular)"/>
              </a:rPr>
              <a:t> to </a:t>
            </a:r>
            <a:r>
              <a:rPr lang="en-US" b="1" i="0" dirty="0">
                <a:effectLst/>
                <a:latin typeface="Segoe UI VSS (Regular)"/>
              </a:rPr>
              <a:t>On</a:t>
            </a:r>
            <a:r>
              <a:rPr lang="en-US" b="0" i="0" dirty="0">
                <a:effectLst/>
                <a:latin typeface="Segoe UI VSS (Regular)"/>
              </a:rPr>
              <a:t>.</a:t>
            </a:r>
          </a:p>
          <a:p>
            <a:pPr marL="228600" indent="-228600" algn="l">
              <a:buFont typeface="+mj-lt"/>
              <a:buAutoNum type="arabicPeriod"/>
            </a:pPr>
            <a:r>
              <a:rPr lang="en-US" b="0" i="0" dirty="0">
                <a:effectLst/>
                <a:latin typeface="Segoe UI VSS (Regular)"/>
              </a:rPr>
              <a:t>Enter a trigger phrase for the topic you want to check, and then continue testing the conversation.</a:t>
            </a:r>
          </a:p>
          <a:p>
            <a:pPr marL="228600" indent="-228600" algn="l">
              <a:buFont typeface="+mj-lt"/>
              <a:buAutoNum type="arabicPeriod"/>
            </a:pPr>
            <a:r>
              <a:rPr lang="en-US" b="0" i="0" dirty="0">
                <a:effectLst/>
                <a:latin typeface="Segoe UI VSS (Regular)"/>
              </a:rPr>
              <a:t>As you move through the conversation in the </a:t>
            </a:r>
            <a:r>
              <a:rPr lang="en-US" b="1" i="0" dirty="0">
                <a:effectLst/>
                <a:latin typeface="Segoe UI VSS (Regular)"/>
              </a:rPr>
              <a:t>Test bot</a:t>
            </a:r>
            <a:r>
              <a:rPr lang="en-US" b="0" i="0" dirty="0">
                <a:effectLst/>
                <a:latin typeface="Segoe UI VSS (Regular)"/>
              </a:rPr>
              <a:t> pane, the authoring canvas highlights the current place in the conversation path. The authoring canvas displays highlighted nodes in green.</a:t>
            </a:r>
          </a:p>
          <a:p>
            <a:pPr marL="228600" indent="-228600" algn="l">
              <a:buFont typeface="+mj-lt"/>
              <a:buAutoNum type="arabicPeriod"/>
            </a:pPr>
            <a:r>
              <a:rPr lang="en-US" b="0" i="0" dirty="0">
                <a:effectLst/>
                <a:latin typeface="Segoe UI VSS (Regular)"/>
              </a:rPr>
              <a:t>To navigate to an earlier place in the conversation path in the authoring canvas, select it in the </a:t>
            </a:r>
            <a:r>
              <a:rPr lang="en-US" b="1" i="0" dirty="0">
                <a:effectLst/>
                <a:latin typeface="Segoe UI VSS (Regular)"/>
              </a:rPr>
              <a:t>Test bot</a:t>
            </a:r>
            <a:r>
              <a:rPr lang="en-US" b="0" i="0" dirty="0">
                <a:effectLst/>
                <a:latin typeface="Segoe UI VSS (Regular)"/>
              </a:rPr>
              <a:t> pane.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800075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Virtual Agents, you can publish chatbots to engage with your customers on multiple platforms or channels. These include live websites, mobile apps, and messaging platforms like Microsoft Teams and Facebook.</a:t>
            </a:r>
          </a:p>
          <a:p>
            <a:r>
              <a:rPr lang="en-US" dirty="0"/>
              <a:t>After you have published at least once, you can connect your chatbot to additional channels.</a:t>
            </a:r>
          </a:p>
          <a:p>
            <a:r>
              <a:rPr lang="en-US" dirty="0"/>
              <a:t>Each time you want to update your chatbot, you publish it again from within the Power Virtual Agents app itself. This will update the chatbot across all the channels where you have inserted or connected your chatbot.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Publish the latest chatbot content</a:t>
            </a:r>
            <a:endParaRPr lang="en-US" dirty="0"/>
          </a:p>
          <a:p>
            <a:r>
              <a:rPr lang="en-US" dirty="0"/>
              <a:t>You need to publish the chatbot at least once before your customers can interact with it or you can share it with your teammates.</a:t>
            </a:r>
          </a:p>
          <a:p>
            <a:r>
              <a:rPr lang="en-US" dirty="0"/>
              <a:t>After the first publish, you can do subsequent publishes whenever you would like your customers to engage with the latest chatbot content.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Configure channels</a:t>
            </a:r>
          </a:p>
          <a:p>
            <a:r>
              <a:rPr lang="en-US" dirty="0"/>
              <a:t>After publishing your bot at least once, you can add channels to make the bot reachable by your customers. You can see what channels we currently support by selecting </a:t>
            </a:r>
            <a:r>
              <a:rPr lang="en-US" b="1" dirty="0"/>
              <a:t>Manage</a:t>
            </a:r>
            <a:r>
              <a:rPr lang="en-US" dirty="0"/>
              <a:t> and going to the </a:t>
            </a:r>
            <a:r>
              <a:rPr lang="en-US" b="1" dirty="0"/>
              <a:t>Channels</a:t>
            </a:r>
            <a:r>
              <a:rPr lang="en-US" dirty="0"/>
              <a:t> tab in the side navigation pane.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1152977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Power Virtual Agents has a comprehensive set of analytics that show you the key performance indicators for your bot.</a:t>
            </a:r>
          </a:p>
          <a:p>
            <a:r>
              <a:rPr lang="en-US" b="0" dirty="0">
                <a:solidFill>
                  <a:srgbClr val="000000"/>
                </a:solidFill>
                <a:effectLst/>
                <a:latin typeface="Consolas" panose="020B0609020204030204" pitchFamily="49" charset="0"/>
              </a:rPr>
              <a:t>Multiple charts show you trends and usage for your chatbot's topics. These charts use AI to highlight the topics that have the greatest impact on your chatbot’s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Analytics in Power Virtual Agents</a:t>
            </a:r>
          </a:p>
          <a:p>
            <a:r>
              <a:rPr lang="en-US" dirty="0"/>
              <a:t>The analytics section is divided into a number of pages to give you multiple ways to understand bot performance.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View billed sessions for Power Virtual Agents</a:t>
            </a:r>
          </a:p>
          <a:p>
            <a:r>
              <a:rPr lang="en-US" dirty="0"/>
              <a:t>When you purchase a Power Virtual Agents license, you gain capacity for the specified number of billed sessions. Power Virtual Agents pools this capacity across the entire tenant.</a:t>
            </a:r>
          </a:p>
          <a:p>
            <a:endParaRPr lang="en-US" dirty="0"/>
          </a:p>
          <a:p>
            <a:r>
              <a:rPr lang="en-US" dirty="0"/>
              <a:t>The consumption of the capacity isn't reported at the tenant level, but can be seen for each individual bot.</a:t>
            </a:r>
          </a:p>
          <a:p>
            <a:endParaRPr lang="en-US" dirty="0"/>
          </a:p>
          <a:p>
            <a:pPr algn="l"/>
            <a:r>
              <a:rPr lang="en-US" b="1" i="0" dirty="0">
                <a:effectLst/>
                <a:latin typeface="Segoe UI" panose="020B0502040204020203" pitchFamily="34" charset="0"/>
              </a:rPr>
              <a:t>Find the number of billed sessions for your bot</a:t>
            </a:r>
          </a:p>
          <a:p>
            <a:pPr algn="l">
              <a:buFont typeface="+mj-lt"/>
              <a:buAutoNum type="arabicPeriod"/>
            </a:pPr>
            <a:r>
              <a:rPr lang="en-US" b="0" i="0" dirty="0">
                <a:effectLst/>
                <a:latin typeface="Segoe UI" panose="020B0502040204020203" pitchFamily="34" charset="0"/>
              </a:rPr>
              <a:t>In Power Virtual Agents, select </a:t>
            </a:r>
            <a:r>
              <a:rPr lang="en-US" b="1" i="0" dirty="0">
                <a:effectLst/>
                <a:latin typeface="Segoe UI" panose="020B0502040204020203" pitchFamily="34" charset="0"/>
              </a:rPr>
              <a:t>Analytics</a:t>
            </a:r>
            <a:r>
              <a:rPr lang="en-US" b="0" i="0" dirty="0">
                <a:effectLst/>
                <a:latin typeface="Segoe UI" panose="020B0502040204020203" pitchFamily="34" charset="0"/>
              </a:rPr>
              <a:t> from the side navigation pane.</a:t>
            </a:r>
          </a:p>
          <a:p>
            <a:pPr algn="l">
              <a:buFont typeface="+mj-lt"/>
              <a:buAutoNum type="arabicPeriod"/>
            </a:pPr>
            <a:r>
              <a:rPr lang="en-US" b="0" i="0" dirty="0">
                <a:effectLst/>
                <a:latin typeface="Segoe UI" panose="020B0502040204020203" pitchFamily="34" charset="0"/>
              </a:rPr>
              <a:t>Go to the </a:t>
            </a:r>
            <a:r>
              <a:rPr lang="en-US" b="1" i="0" dirty="0">
                <a:effectLst/>
                <a:latin typeface="Segoe UI" panose="020B0502040204020203" pitchFamily="34" charset="0"/>
              </a:rPr>
              <a:t>Billing</a:t>
            </a:r>
            <a:r>
              <a:rPr lang="en-US" b="0" i="0" dirty="0">
                <a:effectLst/>
                <a:latin typeface="Segoe UI" panose="020B0502040204020203" pitchFamily="34" charset="0"/>
              </a:rPr>
              <a:t> tab.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55094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6/8/2021 11:59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Event driven flows </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888428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With the hundreds of triggers, actions and connectors, sometimes the hardest part about Power Automate can be figuring out where to get started. To help you get started, there are countless flow templates available to help you build a solution. To see all of the available templates you can sign into </a:t>
            </a:r>
            <a:r>
              <a:rPr lang="en-US" b="0" i="0" u="none" strike="noStrike" dirty="0">
                <a:effectLst/>
                <a:latin typeface="Segoe UI" panose="020B0502040204020203" pitchFamily="34" charset="0"/>
                <a:hlinkClick r:id="rId3"/>
              </a:rPr>
              <a:t>Power Automate</a:t>
            </a:r>
            <a:r>
              <a:rPr lang="en-US" b="0" i="0" dirty="0">
                <a:effectLst/>
                <a:latin typeface="Segoe UI" panose="020B0502040204020203" pitchFamily="34" charset="0"/>
              </a:rPr>
              <a:t> , and select </a:t>
            </a:r>
            <a:r>
              <a:rPr lang="en-US" b="1" i="0" dirty="0">
                <a:effectLst/>
                <a:latin typeface="Segoe UI" panose="020B0502040204020203" pitchFamily="34" charset="0"/>
              </a:rPr>
              <a:t>Templates</a:t>
            </a:r>
            <a:r>
              <a:rPr lang="en-US" b="0" i="0" dirty="0">
                <a:effectLst/>
                <a:latin typeface="Segoe UI" panose="020B0502040204020203" pitchFamily="34" charset="0"/>
              </a:rPr>
              <a:t> from the left-hand menu.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From here, you can search by a specific word or phrase like "Common Data Service" (Dataverse) or you can browse based on category.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click on a specific template, you will see details about the template including the data sources it will connect to.</a:t>
            </a:r>
          </a:p>
          <a:p>
            <a:endParaRPr lang="en-US"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Create a flow to save email attachments to OneDrive for Business</a:t>
            </a:r>
          </a:p>
          <a:p>
            <a:pPr marL="228600" indent="-228600" algn="l">
              <a:buFont typeface="+mj-lt"/>
              <a:buAutoNum type="arabicPeriod"/>
            </a:pPr>
            <a:r>
              <a:rPr lang="en-US" b="0" i="0" dirty="0">
                <a:effectLst/>
                <a:latin typeface="Segoe UI" panose="020B0502040204020203" pitchFamily="34" charset="0"/>
              </a:rPr>
              <a:t>From the list of templates search for "</a:t>
            </a:r>
            <a:r>
              <a:rPr lang="en-US" b="1" i="0" dirty="0">
                <a:effectLst/>
                <a:latin typeface="Segoe UI" panose="020B0502040204020203" pitchFamily="34" charset="0"/>
              </a:rPr>
              <a:t>Save Office 365 email attachments to OneDrive for Business</a:t>
            </a:r>
            <a:r>
              <a:rPr lang="en-US" b="0" i="0" dirty="0">
                <a:effectLst/>
                <a:latin typeface="Segoe UI" panose="020B0502040204020203" pitchFamily="34" charset="0"/>
              </a:rPr>
              <a:t>" and then </a:t>
            </a:r>
            <a:r>
              <a:rPr lang="en-US" b="1" i="0" dirty="0">
                <a:effectLst/>
                <a:latin typeface="Segoe UI" panose="020B0502040204020203" pitchFamily="34" charset="0"/>
              </a:rPr>
              <a:t>click on the template</a:t>
            </a:r>
            <a:r>
              <a:rPr lang="en-US" b="0" i="0" dirty="0">
                <a:effectLst/>
                <a:latin typeface="Segoe UI" panose="020B0502040204020203" pitchFamily="34" charset="0"/>
              </a:rPr>
              <a:t> to start using it.</a:t>
            </a:r>
          </a:p>
          <a:p>
            <a:pPr marL="228600" indent="-228600" algn="l">
              <a:buFont typeface="+mj-lt"/>
              <a:buAutoNum type="arabicPeriod"/>
            </a:pPr>
            <a:r>
              <a:rPr lang="en-US" b="0" i="0" dirty="0">
                <a:effectLst/>
                <a:latin typeface="Segoe UI" panose="020B0502040204020203" pitchFamily="34" charset="0"/>
              </a:rPr>
              <a:t>Click </a:t>
            </a:r>
            <a:r>
              <a:rPr lang="en-US" b="1" i="0" dirty="0">
                <a:effectLst/>
                <a:latin typeface="Segoe UI" panose="020B0502040204020203" pitchFamily="34" charset="0"/>
              </a:rPr>
              <a:t>Create Flow</a:t>
            </a:r>
            <a:r>
              <a:rPr lang="en-US" b="0" i="0" dirty="0">
                <a:effectLst/>
                <a:latin typeface="Segoe UI" panose="020B0502040204020203" pitchFamily="34" charset="0"/>
              </a:rPr>
              <a:t> at the bottom of the screen to create the flow.</a:t>
            </a:r>
          </a:p>
          <a:p>
            <a:pPr marL="228600" indent="-228600" algn="l">
              <a:buFont typeface="+mj-lt"/>
              <a:buAutoNum type="arabicPeriod"/>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11903937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Create a Flow using a button through the Power Automate mobile app</a:t>
            </a:r>
            <a:endParaRPr lang="en-US" b="0" i="0" dirty="0">
              <a:effectLst/>
              <a:latin typeface="Segoe UI" panose="020B0502040204020203" pitchFamily="34" charset="0"/>
            </a:endParaRPr>
          </a:p>
          <a:p>
            <a:pPr algn="l"/>
            <a:r>
              <a:rPr lang="en-US" b="0" i="0" dirty="0">
                <a:effectLst/>
                <a:latin typeface="Segoe UI" panose="020B0502040204020203" pitchFamily="34" charset="0"/>
              </a:rPr>
              <a:t>First, you'll need to download and install the Power Automate mobile app from your app store.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After it's installed, start it and sign in.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first start the app, you'll see the Activity Feed. The Activity Feed is the place to see what's happening with your flows. It won't be the full experience you'd expect from your PC, but it will show you useful details.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you'll see a flow's last activity. You can see whether the flow succeeded or failed. If it failed, you'll see which step it failed on.</a:t>
            </a:r>
          </a:p>
          <a:p>
            <a:br>
              <a:rPr lang="en-US" dirty="0"/>
            </a:br>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63649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effectLst/>
              </a:rPr>
              <a:t>Stage Name</a:t>
            </a:r>
            <a:r>
              <a:rPr lang="en-US" dirty="0">
                <a:effectLst/>
              </a:rPr>
              <a:t>: You can change the stage name after you create the stage.</a:t>
            </a:r>
          </a:p>
          <a:p>
            <a:pPr lvl="1"/>
            <a:r>
              <a:rPr lang="en-US" b="1" dirty="0">
                <a:effectLst/>
              </a:rPr>
              <a:t>Table (entity)</a:t>
            </a:r>
            <a:r>
              <a:rPr lang="en-US" dirty="0">
                <a:effectLst/>
              </a:rPr>
              <a:t>: You can change the table for any stage except the first one.</a:t>
            </a:r>
          </a:p>
          <a:p>
            <a:pPr lvl="1"/>
            <a:r>
              <a:rPr lang="en-US" b="1" dirty="0">
                <a:effectLst/>
              </a:rPr>
              <a:t>Stage Category</a:t>
            </a:r>
            <a:r>
              <a:rPr lang="en-US" dirty="0">
                <a:effectLst/>
              </a:rPr>
              <a:t>: A category lets you group stages by the type of action. It's useful for reports that will group records by the stage that they're in. The options for the stage category come from the Stage Category global option set. You can add more options to this global option set and change the labels of existing options. You can also delete options, but we recommend that you keep the existing options. If you delete an option, you won't be able to add it back later. If you don't want an option to be used, change the label to Do not use.</a:t>
            </a:r>
          </a:p>
          <a:p>
            <a:pPr lvl="1"/>
            <a:r>
              <a:rPr lang="en-US" b="1" dirty="0">
                <a:effectLst/>
              </a:rPr>
              <a:t>Relationship</a:t>
            </a:r>
            <a:r>
              <a:rPr lang="en-US" dirty="0">
                <a:effectLst/>
              </a:rPr>
              <a:t>: Enter a relationship when the preceding stage in the process is based on a different table than the current stage. For the current stage, select </a:t>
            </a:r>
            <a:r>
              <a:rPr lang="en-US" b="1" dirty="0" err="1">
                <a:effectLst/>
              </a:rPr>
              <a:t>Select</a:t>
            </a:r>
            <a:r>
              <a:rPr lang="en-US" b="1" dirty="0">
                <a:effectLst/>
              </a:rPr>
              <a:t> relationships</a:t>
            </a:r>
            <a:r>
              <a:rPr lang="en-US" dirty="0">
                <a:effectLst/>
              </a:rPr>
              <a:t>, and then specify the relationship that should be used when the flow moves between the two stages. We recommend that you specify relationships, because they provide the following benefits:</a:t>
            </a:r>
          </a:p>
          <a:p>
            <a:pPr lvl="2"/>
            <a:r>
              <a:rPr lang="en-US" dirty="0">
                <a:effectLst/>
              </a:rPr>
              <a:t>Attribute maps are often defined for relationships. These attribute maps automatically carry over data between records. Therefore, they help minimize the amount data entry that's required.</a:t>
            </a:r>
          </a:p>
          <a:p>
            <a:pPr lvl="2"/>
            <a:r>
              <a:rPr lang="en-US" dirty="0">
                <a:effectLst/>
              </a:rPr>
              <a:t>When you select </a:t>
            </a:r>
            <a:r>
              <a:rPr lang="en-US" b="1" dirty="0">
                <a:effectLst/>
              </a:rPr>
              <a:t>Next Stage</a:t>
            </a:r>
            <a:r>
              <a:rPr lang="en-US" dirty="0">
                <a:effectLst/>
              </a:rPr>
              <a:t> on the process bar for a record, any records that use the relationship are listed in the process flow. Therefore, the reuse of records in the process is promoted. In addition, you can use workflows to automate the creation of records. Users then just have to select the workflow instead of creating a record. Therefore, the process is streamlined.</a:t>
            </a:r>
          </a:p>
          <a:p>
            <a:pPr lvl="1"/>
            <a:r>
              <a:rPr lang="en-US" b="1" dirty="0">
                <a:effectLst/>
              </a:rPr>
              <a:t>Set Process Flow Order</a:t>
            </a:r>
            <a:r>
              <a:rPr lang="en-US" dirty="0">
                <a:effectLst/>
              </a:rPr>
              <a:t>: If you have more than one business process flow for a table (record type), you must specify which process is automatically assigned to new records. On the action bar, select Order Process Flow. For new records or records that don't already have a process flow associated with them, the first business process flow that a user has access to will be used.</a:t>
            </a:r>
          </a:p>
          <a:p>
            <a:pPr lvl="1"/>
            <a:r>
              <a:rPr lang="en-US" b="1" dirty="0">
                <a:effectLst/>
              </a:rPr>
              <a:t>Enable Security Roles</a:t>
            </a:r>
            <a:r>
              <a:rPr lang="en-US" dirty="0">
                <a:effectLst/>
              </a:rPr>
              <a:t>: A user's access to a business process flow depends on the privileges that are defined for the business process flow in the security role that's assigned to the user. By default, only the System Administrator and System Customizer security roles can view a new business process flow.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6/8/2021 12:00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Security is at the forefront of data concerns. Administration is at the forefront of business concerns. Thankfully, Power BI's structure and capabilities make both simple to business users and administrators to provide peace of mind.</a:t>
            </a:r>
          </a:p>
          <a:p>
            <a:endParaRPr lang="en-US" sz="882" b="0" i="0" u="none" strike="noStrike" kern="1200" dirty="0">
              <a:solidFill>
                <a:schemeClr val="tx1"/>
              </a:solidFill>
              <a:effectLst/>
              <a:latin typeface="Segoe UI Light" pitchFamily="34" charset="0"/>
              <a:ea typeface="+mn-ea"/>
              <a:cs typeface="+mn-cs"/>
            </a:endParaRPr>
          </a:p>
          <a:p>
            <a:r>
              <a:rPr lang="en-US" sz="1600" b="0" i="0" dirty="0">
                <a:effectLst/>
                <a:latin typeface="Segoe UI" panose="020B0502040204020203" pitchFamily="34" charset="0"/>
              </a:rPr>
              <a:t>Power BI is designed for self-service business intelligence. The administrator is the guardian of data, processes, and policies in the Power BI tenant. A Power BI administrator is a key member of a team that includes BI developers, analysts, and other roles. The administrator can help support an organization to make sure that critical goals are met.</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12:00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96</a:t>
            </a:fld>
            <a:endParaRPr lang="en-US"/>
          </a:p>
        </p:txBody>
      </p:sp>
    </p:spTree>
    <p:extLst>
      <p:ext uri="{BB962C8B-B14F-4D97-AF65-F5344CB8AC3E}">
        <p14:creationId xmlns:p14="http://schemas.microsoft.com/office/powerpoint/2010/main" val="34402210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97</a:t>
            </a:fld>
            <a:endParaRPr lang="en-US"/>
          </a:p>
        </p:txBody>
      </p:sp>
    </p:spTree>
    <p:extLst>
      <p:ext uri="{BB962C8B-B14F-4D97-AF65-F5344CB8AC3E}">
        <p14:creationId xmlns:p14="http://schemas.microsoft.com/office/powerpoint/2010/main" val="3771010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98</a:t>
            </a:fld>
            <a:endParaRPr lang="en-US"/>
          </a:p>
        </p:txBody>
      </p:sp>
    </p:spTree>
    <p:extLst>
      <p:ext uri="{BB962C8B-B14F-4D97-AF65-F5344CB8AC3E}">
        <p14:creationId xmlns:p14="http://schemas.microsoft.com/office/powerpoint/2010/main" val="38595566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99</a:t>
            </a:fld>
            <a:endParaRPr lang="en-US"/>
          </a:p>
        </p:txBody>
      </p:sp>
    </p:spTree>
    <p:extLst>
      <p:ext uri="{BB962C8B-B14F-4D97-AF65-F5344CB8AC3E}">
        <p14:creationId xmlns:p14="http://schemas.microsoft.com/office/powerpoint/2010/main" val="2217423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a:t>
            </a:fld>
            <a:endParaRPr lang="en-US"/>
          </a:p>
        </p:txBody>
      </p:sp>
    </p:spTree>
    <p:extLst>
      <p:ext uri="{BB962C8B-B14F-4D97-AF65-F5344CB8AC3E}">
        <p14:creationId xmlns:p14="http://schemas.microsoft.com/office/powerpoint/2010/main" val="25500481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100</a:t>
            </a:fld>
            <a:endParaRPr lang="en-US"/>
          </a:p>
        </p:txBody>
      </p:sp>
    </p:spTree>
    <p:extLst>
      <p:ext uri="{BB962C8B-B14F-4D97-AF65-F5344CB8AC3E}">
        <p14:creationId xmlns:p14="http://schemas.microsoft.com/office/powerpoint/2010/main" val="8663178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101</a:t>
            </a:fld>
            <a:endParaRPr lang="en-US"/>
          </a:p>
        </p:txBody>
      </p:sp>
    </p:spTree>
    <p:extLst>
      <p:ext uri="{BB962C8B-B14F-4D97-AF65-F5344CB8AC3E}">
        <p14:creationId xmlns:p14="http://schemas.microsoft.com/office/powerpoint/2010/main" val="21019022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8992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494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342900"/>
            <a:ext cx="4435603" cy="415499"/>
          </a:xfrm>
        </p:spPr>
        <p:txBody>
          <a:bodyPr/>
          <a:lstStyle/>
          <a:p>
            <a:r>
              <a:rPr lang="en-US"/>
              <a:t>Click to edit Master title style</a:t>
            </a:r>
          </a:p>
        </p:txBody>
      </p:sp>
    </p:spTree>
    <p:extLst>
      <p:ext uri="{BB962C8B-B14F-4D97-AF65-F5344CB8AC3E}">
        <p14:creationId xmlns:p14="http://schemas.microsoft.com/office/powerpoint/2010/main" val="2264793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2"/>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701710"/>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461776"/>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313983" y="3221842"/>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313983" y="3981907"/>
            <a:ext cx="4184483" cy="4385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a:t>
            </a: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4762259" y="1173098"/>
            <a:ext cx="3977884" cy="3559607"/>
          </a:xfrm>
          <a:prstGeom prst="rect">
            <a:avLst/>
          </a:prstGeom>
          <a:blipFill dpi="0" rotWithShape="1">
            <a:blip r:embed="rId2"/>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8203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3" y="2368476"/>
            <a:ext cx="6375545" cy="373949"/>
          </a:xfrm>
          <a:noFill/>
        </p:spPr>
        <p:txBody>
          <a:bodyPr wrap="square" lIns="0" tIns="0" rIns="0" bIns="0" anchor="ctr"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5230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6/8/2021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4"/>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 id="2147483661" r:id="rId11"/>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wmf"/><Relationship Id="rId7" Type="http://schemas.openxmlformats.org/officeDocument/2006/relationships/image" Target="../media/image25.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8.jpe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42.emf"/><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28.wmf"/><Relationship Id="rId7" Type="http://schemas.openxmlformats.org/officeDocument/2006/relationships/image" Target="../media/image45.w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44.wmf"/><Relationship Id="rId5" Type="http://schemas.openxmlformats.org/officeDocument/2006/relationships/image" Target="../media/image43.png"/><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wmf"/></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30.emf"/></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93.jpeg"/></Relationships>
</file>

<file path=ppt/slides/_rels/slide73.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30.emf"/></Relationships>
</file>

<file path=ppt/slides/_rels/slide7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30.emf"/></Relationships>
</file>

<file path=ppt/slides/_rels/slide7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30.emf"/></Relationships>
</file>

<file path=ppt/slides/_rels/slide8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127" y="67602"/>
            <a:ext cx="5696959" cy="1616093"/>
          </a:xfrm>
        </p:spPr>
        <p:txBody>
          <a:bodyPr/>
          <a:lstStyle/>
          <a:p>
            <a:r>
              <a:rPr lang="en-US" sz="2800" dirty="0">
                <a:solidFill>
                  <a:schemeClr val="bg1"/>
                </a:solidFill>
              </a:rPr>
              <a:t>Exam PL-900: Microsoft Power Platform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descr="A picture containing text, sign&#10;&#10;Description automatically generated">
            <a:extLst>
              <a:ext uri="{FF2B5EF4-FFF2-40B4-BE49-F238E27FC236}">
                <a16:creationId xmlns:a16="http://schemas.microsoft.com/office/drawing/2014/main" id="{80A130EA-2E4C-674D-9E68-38AEEB4E602F}"/>
              </a:ext>
            </a:extLst>
          </p:cNvPr>
          <p:cNvPicPr>
            <a:picLocks noChangeAspect="1"/>
          </p:cNvPicPr>
          <p:nvPr/>
        </p:nvPicPr>
        <p:blipFill>
          <a:blip r:embed="rId3"/>
          <a:stretch>
            <a:fillRect/>
          </a:stretch>
        </p:blipFill>
        <p:spPr>
          <a:xfrm>
            <a:off x="4923886" y="1350498"/>
            <a:ext cx="2957439" cy="295743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0047508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11931065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0757530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5847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PL-900 Practice Questions</a:t>
            </a:r>
            <a:br>
              <a:rPr lang="en-US" dirty="0"/>
            </a:br>
            <a:endParaRPr lang="en-US" dirty="0"/>
          </a:p>
        </p:txBody>
      </p:sp>
    </p:spTree>
    <p:extLst>
      <p:ext uri="{BB962C8B-B14F-4D97-AF65-F5344CB8AC3E}">
        <p14:creationId xmlns:p14="http://schemas.microsoft.com/office/powerpoint/2010/main" val="25246704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25219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211351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1985591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6770873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926773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PL-900 Changes: March 10, 2021</a:t>
            </a:r>
          </a:p>
        </p:txBody>
      </p:sp>
      <p:pic>
        <p:nvPicPr>
          <p:cNvPr id="3" name="Picture 2">
            <a:extLst>
              <a:ext uri="{FF2B5EF4-FFF2-40B4-BE49-F238E27FC236}">
                <a16:creationId xmlns:a16="http://schemas.microsoft.com/office/drawing/2014/main" id="{1CCDF633-1CA4-C44B-B7E8-35B3B54ED3F9}"/>
              </a:ext>
            </a:extLst>
          </p:cNvPr>
          <p:cNvPicPr>
            <a:picLocks noChangeAspect="1"/>
          </p:cNvPicPr>
          <p:nvPr/>
        </p:nvPicPr>
        <p:blipFill>
          <a:blip r:embed="rId3"/>
          <a:stretch>
            <a:fillRect/>
          </a:stretch>
        </p:blipFill>
        <p:spPr>
          <a:xfrm>
            <a:off x="2487167" y="699516"/>
            <a:ext cx="4786231" cy="4187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899564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757955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6650496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146059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0854253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954634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1518893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31914431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6031484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7609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Practice Question</a:t>
            </a:r>
          </a:p>
        </p:txBody>
      </p:sp>
    </p:spTree>
    <p:extLst>
      <p:ext uri="{BB962C8B-B14F-4D97-AF65-F5344CB8AC3E}">
        <p14:creationId xmlns:p14="http://schemas.microsoft.com/office/powerpoint/2010/main" val="2007755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err="1">
                <a:solidFill>
                  <a:srgbClr val="0070C0"/>
                </a:solidFill>
              </a:rPr>
              <a:t>timw.info</a:t>
            </a:r>
            <a:r>
              <a:rPr lang="en-US" b="1" dirty="0">
                <a:solidFill>
                  <a:srgbClr val="0070C0"/>
                </a:solidFill>
              </a:rPr>
              <a:t>/pl900</a:t>
            </a:r>
          </a:p>
          <a:p>
            <a:r>
              <a:rPr lang="en-US" dirty="0"/>
              <a:t>Twitter: </a:t>
            </a:r>
            <a:r>
              <a:rPr lang="en-US" b="1" dirty="0">
                <a:solidFill>
                  <a:srgbClr val="0070C0"/>
                </a:solidFill>
              </a:rPr>
              <a:t>@TechTrainerTim</a:t>
            </a:r>
          </a:p>
          <a:p>
            <a:r>
              <a:rPr lang="en-US" dirty="0"/>
              <a:t>Work: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3"/>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03837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Title</a:t>
            </a:r>
          </a:p>
        </p:txBody>
      </p:sp>
    </p:spTree>
    <p:extLst>
      <p:ext uri="{BB962C8B-B14F-4D97-AF65-F5344CB8AC3E}">
        <p14:creationId xmlns:p14="http://schemas.microsoft.com/office/powerpoint/2010/main" val="108355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1B3-C9B7-411F-8E9E-BE9A22CA96EF}"/>
              </a:ext>
            </a:extLst>
          </p:cNvPr>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25640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a:t>Lesson 1: </a:t>
            </a:r>
            <a:r>
              <a:rPr lang="en-US"/>
              <a:t>Power Platform overview</a:t>
            </a:r>
          </a:p>
        </p:txBody>
      </p:sp>
      <p:pic>
        <p:nvPicPr>
          <p:cNvPr id="3" name="Picture 2" descr="Icon of a magnifying glass">
            <a:extLst>
              <a:ext uri="{FF2B5EF4-FFF2-40B4-BE49-F238E27FC236}">
                <a16:creationId xmlns:a16="http://schemas.microsoft.com/office/drawing/2014/main" id="{ABA5B2DE-720E-4849-9375-BC8C94F60E23}"/>
              </a:ext>
            </a:extLst>
          </p:cNvPr>
          <p:cNvPicPr>
            <a:picLocks noChangeAspect="1"/>
          </p:cNvPicPr>
          <p:nvPr/>
        </p:nvPicPr>
        <p:blipFill>
          <a:blip r:embed="rId3"/>
          <a:stretch>
            <a:fillRect/>
          </a:stretch>
        </p:blipFill>
        <p:spPr>
          <a:xfrm>
            <a:off x="7517321" y="2116646"/>
            <a:ext cx="929259" cy="929259"/>
          </a:xfrm>
          <a:prstGeom prst="rect">
            <a:avLst/>
          </a:prstGeom>
        </p:spPr>
      </p:pic>
    </p:spTree>
    <p:extLst>
      <p:ext uri="{BB962C8B-B14F-4D97-AF65-F5344CB8AC3E}">
        <p14:creationId xmlns:p14="http://schemas.microsoft.com/office/powerpoint/2010/main" val="413856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438150" y="932154"/>
            <a:ext cx="8268891" cy="3782722"/>
          </a:xfrm>
          <a:prstGeom prst="rect">
            <a:avLst/>
          </a:prstGeom>
          <a:ln w="19050">
            <a:solidFill>
              <a:schemeClr val="bg1">
                <a:lumMod val="65000"/>
              </a:schemeClr>
            </a:solidFill>
          </a:ln>
        </p:spPr>
        <p:txBody>
          <a:bodyPr wrap="square" lIns="137160" tIns="102870" rIns="137160" bIns="102870">
            <a:noAutofit/>
          </a:bodyPr>
          <a:lstStyle/>
          <a:p>
            <a:pPr algn="ctr" defTabSz="685142">
              <a:defRPr/>
            </a:pPr>
            <a:r>
              <a:rPr lang="en-US" dirty="0">
                <a:solidFill>
                  <a:srgbClr val="1A1A1A"/>
                </a:solidFill>
                <a:latin typeface="+mj-lt"/>
                <a:cs typeface="Segoe UI Semilight"/>
              </a:rPr>
              <a:t>The low-code platform that spans Office 365, Azure, Dynamics 365, </a:t>
            </a:r>
            <a:br>
              <a:rPr lang="en-US" dirty="0">
                <a:solidFill>
                  <a:srgbClr val="1A1A1A"/>
                </a:solidFill>
                <a:latin typeface="+mj-lt"/>
                <a:cs typeface="Segoe UI Semilight"/>
              </a:rPr>
            </a:br>
            <a:r>
              <a:rPr lang="en-US"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242435" y="1793352"/>
            <a:ext cx="789813" cy="789813"/>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776663"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ea typeface="Segoe UI" pitchFamily="34" charset="0"/>
                <a:cs typeface="Segoe UI" pitchFamily="34" charset="0"/>
              </a:rPr>
              <a:t>Power BI</a:t>
            </a:r>
          </a:p>
          <a:p>
            <a:pPr algn="ctr" defTabSz="699086" fontAlgn="base">
              <a:spcBef>
                <a:spcPct val="0"/>
              </a:spcBef>
              <a:spcAft>
                <a:spcPts val="150"/>
              </a:spcAft>
              <a:defRPr/>
            </a:pPr>
            <a:r>
              <a:rPr lang="en-US" sz="1050" dirty="0">
                <a:solidFill>
                  <a:srgbClr val="1A1A1A"/>
                </a:solidFill>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2733498"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Apps</a:t>
            </a:r>
          </a:p>
          <a:p>
            <a:pPr algn="ctr" defTabSz="699086" fontAlgn="base">
              <a:spcBef>
                <a:spcPct val="0"/>
              </a:spcBef>
              <a:spcAft>
                <a:spcPts val="150"/>
              </a:spcAft>
              <a:defRPr/>
            </a:pPr>
            <a:r>
              <a:rPr lang="en-US" sz="1050" dirty="0">
                <a:solidFill>
                  <a:srgbClr val="1A1A1A"/>
                </a:solidFill>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5156679" y="1793352"/>
            <a:ext cx="788670" cy="789813"/>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4690334"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Automate</a:t>
            </a:r>
          </a:p>
          <a:p>
            <a:pPr algn="ctr" defTabSz="699086" fontAlgn="base">
              <a:spcBef>
                <a:spcPct val="0"/>
              </a:spcBef>
              <a:spcAft>
                <a:spcPts val="150"/>
              </a:spcAft>
              <a:defRPr/>
            </a:pPr>
            <a:r>
              <a:rPr lang="en-US" sz="1050" dirty="0">
                <a:solidFill>
                  <a:srgbClr val="1A1A1A"/>
                </a:solidFill>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7112943" y="1793352"/>
            <a:ext cx="789813" cy="789813"/>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6647171" y="2676332"/>
            <a:ext cx="1721358" cy="4526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086" fontAlgn="base">
              <a:spcBef>
                <a:spcPct val="0"/>
              </a:spcBef>
              <a:spcAft>
                <a:spcPts val="150"/>
              </a:spcAft>
              <a:defRPr/>
            </a:pPr>
            <a:r>
              <a:rPr lang="en-US" sz="1350" dirty="0">
                <a:solidFill>
                  <a:srgbClr val="1A1A1A"/>
                </a:solidFill>
                <a:latin typeface="+mj-lt"/>
                <a:cs typeface="Segoe UI" pitchFamily="34" charset="0"/>
              </a:rPr>
              <a:t>Power Virtual Agents</a:t>
            </a:r>
          </a:p>
          <a:p>
            <a:pPr algn="ctr" defTabSz="699086" fontAlgn="base">
              <a:spcBef>
                <a:spcPct val="0"/>
              </a:spcBef>
              <a:spcAft>
                <a:spcPts val="150"/>
              </a:spcAft>
              <a:defRPr/>
            </a:pPr>
            <a:r>
              <a:rPr lang="en-US" sz="1050" dirty="0">
                <a:solidFill>
                  <a:srgbClr val="1A1A1A"/>
                </a:solidFill>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2667001" y="3238149"/>
            <a:ext cx="3894666" cy="24738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defRPr/>
            </a:pPr>
            <a:endParaRPr lang="en-US" sz="1500">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4614333" y="3238144"/>
            <a:ext cx="0" cy="247385"/>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2384954" y="3651996"/>
            <a:ext cx="461612" cy="43755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1755080"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9768" y="3600906"/>
            <a:ext cx="525655" cy="539735"/>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3711916" y="4306313"/>
            <a:ext cx="1721358"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88524" y="3629867"/>
            <a:ext cx="481814" cy="481814"/>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5417905" y="4306313"/>
            <a:ext cx="2223050" cy="186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99086" fontAlgn="base">
              <a:lnSpc>
                <a:spcPct val="90000"/>
              </a:lnSpc>
              <a:spcBef>
                <a:spcPct val="0"/>
              </a:spcBef>
              <a:spcAft>
                <a:spcPts val="150"/>
              </a:spcAft>
              <a:defRPr/>
            </a:pPr>
            <a:r>
              <a:rPr lang="en-US" sz="135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3199210" y="1793081"/>
            <a:ext cx="789384" cy="790575"/>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131195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8" y="342900"/>
            <a:ext cx="6140578" cy="809625"/>
          </a:xfrm>
        </p:spPr>
        <p:txBody>
          <a:bodyPr/>
          <a:lstStyle/>
          <a:p>
            <a:r>
              <a:rPr lang="en-US" dirty="0"/>
              <a:t>Build and consume solutions for web and mobile with Power Apps</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8118873" y="561975"/>
            <a:ext cx="606028" cy="465370"/>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441197"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Build highly customized task- and role-based canvas apps with data from one or multiple sources</a:t>
            </a:r>
            <a:endParaRPr lang="en-IN" sz="135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3218954"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a:solidFill>
                  <a:schemeClr val="tx1"/>
                </a:solidFill>
              </a:rPr>
              <a:t>Generate immersive model-driven apps, starting from your data model and business processes</a:t>
            </a:r>
            <a:endParaRPr lang="en-IN" sz="135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5996710" y="1314450"/>
            <a:ext cx="2710331" cy="10287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350" dirty="0">
                <a:solidFill>
                  <a:schemeClr val="tx1"/>
                </a:solidFill>
              </a:rPr>
              <a:t>Consume fully accessible apps across web and mobile, embedded or standalone, </a:t>
            </a:r>
            <a:br>
              <a:rPr lang="en-US" sz="1350" dirty="0">
                <a:solidFill>
                  <a:schemeClr val="tx1"/>
                </a:solidFill>
              </a:rPr>
            </a:br>
            <a:r>
              <a:rPr lang="en-US" sz="1350" dirty="0">
                <a:solidFill>
                  <a:schemeClr val="tx1"/>
                </a:solidFill>
              </a:rPr>
              <a:t>on any device</a:t>
            </a:r>
            <a:endParaRPr lang="en-IN" sz="135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460248" y="2425564"/>
            <a:ext cx="8236078" cy="248748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57250"/>
          </a:xfrm>
        </p:spPr>
        <p:txBody>
          <a:bodyPr/>
          <a:lstStyle/>
          <a:p>
            <a:r>
              <a:rPr lang="en-US" dirty="0"/>
              <a:t>Automate and integrate business processes with Power Automate</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8127769" y="561975"/>
            <a:ext cx="602279" cy="457802"/>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441197" y="1324843"/>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and model business processes across your apps and services</a:t>
            </a:r>
            <a:endParaRPr lang="en-IN" sz="135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441197" y="220820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From simple automations to advanced scenarios with branches, loops, and more</a:t>
            </a:r>
            <a:endParaRPr lang="en-IN" sz="135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441197" y="309156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Trigger actions, grant approvals, </a:t>
            </a:r>
            <a:br>
              <a:rPr lang="en-US" sz="1350" dirty="0">
                <a:solidFill>
                  <a:schemeClr val="tx1"/>
                </a:solidFill>
              </a:rPr>
            </a:br>
            <a:r>
              <a:rPr lang="en-US" sz="1350" dirty="0">
                <a:solidFill>
                  <a:schemeClr val="tx1"/>
                </a:solidFill>
              </a:rPr>
              <a:t>and get notifications right where </a:t>
            </a:r>
            <a:br>
              <a:rPr lang="en-US" sz="1350" dirty="0">
                <a:solidFill>
                  <a:schemeClr val="tx1"/>
                </a:solidFill>
              </a:rPr>
            </a:br>
            <a:r>
              <a:rPr lang="en-US" sz="1350" dirty="0">
                <a:solidFill>
                  <a:schemeClr val="tx1"/>
                </a:solidFill>
              </a:rPr>
              <a:t>you work</a:t>
            </a:r>
            <a:endParaRPr lang="en-IN" sz="135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441197" y="3974924"/>
            <a:ext cx="3029367" cy="78411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a:solidFill>
                  <a:schemeClr val="tx1"/>
                </a:solidFill>
              </a:rPr>
              <a:t>Automate legacy, on-prem and cloud-based applications and services</a:t>
            </a:r>
            <a:endParaRPr lang="en-IN" sz="135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3571350" y="1324843"/>
            <a:ext cx="5137916" cy="3434196"/>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3"/>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85825"/>
          </a:xfrm>
        </p:spPr>
        <p:txBody>
          <a:bodyPr/>
          <a:lstStyle/>
          <a:p>
            <a:r>
              <a:rPr lang="en-US" dirty="0"/>
              <a:t>Gain insights from your data regardless of where it lives with Power BI</a:t>
            </a:r>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8127420" y="561974"/>
            <a:ext cx="602628" cy="459486"/>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441198" y="1323594"/>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Connect to all your data and get a consolidated view across your business through a single pane of glass</a:t>
            </a:r>
            <a:endParaRPr lang="en-IN" sz="165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441198" y="2393080"/>
            <a:ext cx="3913633" cy="128296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Create ad-hoc analysis, live dashboards and interactive reports that are easy to consume on the web and across mobile devices</a:t>
            </a:r>
            <a:endParaRPr lang="en-IN" sz="165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441198" y="3784567"/>
            <a:ext cx="3913633" cy="97488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ts val="900"/>
              </a:spcAft>
            </a:pPr>
            <a:r>
              <a:rPr lang="en-US" sz="1650" dirty="0">
                <a:solidFill>
                  <a:schemeClr val="tx1"/>
                </a:solidFill>
              </a:rPr>
              <a:t>Build smart apps by infusing insights from your data and drive action with the power of the Power Platform</a:t>
            </a:r>
            <a:endParaRPr lang="en-IN" sz="165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4441372" y="1323594"/>
            <a:ext cx="4257503" cy="3435858"/>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4608521" y="1482581"/>
            <a:ext cx="3998214" cy="3179826"/>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830997"/>
          </a:xfrm>
        </p:spPr>
        <p:txBody>
          <a:bodyPr/>
          <a:lstStyle/>
          <a:p>
            <a:r>
              <a:rPr lang="en-US" dirty="0"/>
              <a:t>Build powerful chatbots with Power Virtual Agents</a:t>
            </a:r>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8120524" y="561974"/>
            <a:ext cx="609524" cy="485357"/>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441197" y="1411472"/>
            <a:ext cx="2261999" cy="99407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subject matter experts to easily create powerful chatbots using a guided, no-code graphical interface—all without the need for data scientists or developers</a:t>
            </a:r>
            <a:endParaRPr lang="en-IN" sz="105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441197" y="2502417"/>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Enable the virtual agent to act on the customer’s behalf. Easily integrate your virtual agent with hundreds of services and systems out of the box or create custom workflows</a:t>
            </a:r>
            <a:endParaRPr lang="en-IN" sz="105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441197" y="3679991"/>
            <a:ext cx="2261999"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050" dirty="0">
                <a:solidFill>
                  <a:schemeClr val="tx1"/>
                </a:solidFill>
              </a:rPr>
              <a:t>Keep an eye on how your virtual agent is performing by using conversational metrics and dashboards. Get in-depth AI-driven insights to improve bot performance</a:t>
            </a:r>
            <a:endParaRPr lang="en-IN" sz="105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2804614" y="1324843"/>
            <a:ext cx="5903588" cy="3435858"/>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41197" y="342900"/>
            <a:ext cx="6137910" cy="415499"/>
          </a:xfrm>
        </p:spPr>
        <p:txBody>
          <a:bodyPr/>
          <a:lstStyle/>
          <a:p>
            <a:r>
              <a:rPr lang="en-US" dirty="0"/>
              <a:t>Put all your data to work with Dataverse</a:t>
            </a:r>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19890" y="518603"/>
            <a:ext cx="481814" cy="481814"/>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441197" y="1324842"/>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441197" y="2502417"/>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441197" y="3679991"/>
            <a:ext cx="2852072" cy="108070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3394710" y="1324842"/>
            <a:ext cx="5306994" cy="3435858"/>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441196" y="1513285"/>
            <a:ext cx="2987804"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Connectors are available for use in multiple products:</a:t>
            </a:r>
          </a:p>
          <a:p>
            <a:pPr defTabSz="366713">
              <a:spcBef>
                <a:spcPts val="150"/>
              </a:spcBef>
              <a:spcAft>
                <a:spcPts val="450"/>
              </a:spcAft>
            </a:pPr>
            <a:r>
              <a:rPr lang="en-US" sz="1350" dirty="0">
                <a:solidFill>
                  <a:schemeClr val="tx1"/>
                </a:solidFill>
              </a:rPr>
              <a:t>Power Automate</a:t>
            </a:r>
          </a:p>
          <a:p>
            <a:pPr defTabSz="366713">
              <a:spcBef>
                <a:spcPts val="150"/>
              </a:spcBef>
              <a:spcAft>
                <a:spcPts val="450"/>
              </a:spcAft>
            </a:pPr>
            <a:r>
              <a:rPr lang="en-US" sz="1350" dirty="0">
                <a:solidFill>
                  <a:schemeClr val="tx1"/>
                </a:solidFill>
              </a:rPr>
              <a:t>Power Apps</a:t>
            </a:r>
          </a:p>
          <a:p>
            <a:pPr defTabSz="366713">
              <a:spcBef>
                <a:spcPts val="150"/>
              </a:spcBef>
              <a:spcAft>
                <a:spcPts val="450"/>
              </a:spcAft>
            </a:pPr>
            <a:r>
              <a:rPr lang="en-US" sz="135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533775" y="1513285"/>
            <a:ext cx="5164265" cy="274439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Custom connectors:</a:t>
            </a:r>
          </a:p>
          <a:p>
            <a:pPr defTabSz="366713">
              <a:spcBef>
                <a:spcPts val="150"/>
              </a:spcBef>
              <a:spcAft>
                <a:spcPts val="450"/>
              </a:spcAft>
            </a:pPr>
            <a:r>
              <a:rPr lang="en-US" sz="1350" dirty="0">
                <a:solidFill>
                  <a:schemeClr val="tx1"/>
                </a:solidFill>
              </a:rPr>
              <a:t>An advantage of building custom connectors is that they can be used in different platforms, such as PowerApps, Power Automate, and Azure Logic Apps</a:t>
            </a:r>
          </a:p>
          <a:p>
            <a:pPr defTabSz="366713">
              <a:spcBef>
                <a:spcPts val="150"/>
              </a:spcBef>
              <a:spcAft>
                <a:spcPts val="450"/>
              </a:spcAft>
            </a:pPr>
            <a:r>
              <a:rPr lang="en-US" sz="1350" dirty="0">
                <a:solidFill>
                  <a:schemeClr val="tx1"/>
                </a:solidFill>
              </a:rPr>
              <a:t>It allow you to extend your app by calling a publicly available API, or a custom API you're hosting in a cloud provider, such as Azure.</a:t>
            </a:r>
          </a:p>
          <a:p>
            <a:pPr defTabSz="366713">
              <a:spcBef>
                <a:spcPts val="150"/>
              </a:spcBef>
            </a:pPr>
            <a:r>
              <a:rPr lang="en-US" sz="1350" dirty="0">
                <a:solidFill>
                  <a:schemeClr val="tx1"/>
                </a:solidFill>
              </a:rPr>
              <a:t>You can create custom connectors using 3 different approaches:</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Using a blank custom connector</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an </a:t>
            </a:r>
            <a:r>
              <a:rPr lang="en-US" sz="1350" dirty="0" err="1">
                <a:solidFill>
                  <a:schemeClr val="tx1"/>
                </a:solidFill>
              </a:rPr>
              <a:t>OpenAPI</a:t>
            </a:r>
            <a:r>
              <a:rPr lang="en-US" sz="1350" dirty="0">
                <a:solidFill>
                  <a:schemeClr val="tx1"/>
                </a:solidFill>
              </a:rPr>
              <a:t> definition</a:t>
            </a:r>
          </a:p>
          <a:p>
            <a:pPr marL="247650" indent="-157163" defTabSz="366713">
              <a:spcBef>
                <a:spcPts val="225"/>
              </a:spcBef>
              <a:spcAft>
                <a:spcPts val="450"/>
              </a:spcAft>
              <a:buFont typeface="Arial" panose="020B0604020202020204" pitchFamily="34" charset="0"/>
              <a:buChar char="•"/>
            </a:pPr>
            <a:r>
              <a:rPr lang="en-US" sz="1350" dirty="0">
                <a:solidFill>
                  <a:schemeClr val="tx1"/>
                </a:solidFill>
              </a:rPr>
              <a:t>From a Postman collection</a:t>
            </a:r>
            <a:endParaRPr lang="en-IN" sz="1350" dirty="0">
              <a:solidFill>
                <a:schemeClr val="tx1"/>
              </a:solidFill>
            </a:endParaRPr>
          </a:p>
        </p:txBody>
      </p:sp>
    </p:spTree>
    <p:extLst>
      <p:ext uri="{BB962C8B-B14F-4D97-AF65-F5344CB8AC3E}">
        <p14:creationId xmlns:p14="http://schemas.microsoft.com/office/powerpoint/2010/main" val="37155663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dirty="0"/>
              <a:t>Data sources for connectors</a:t>
            </a:r>
          </a:p>
        </p:txBody>
      </p:sp>
      <p:sp>
        <p:nvSpPr>
          <p:cNvPr id="9" name="Rectangle 8">
            <a:extLst>
              <a:ext uri="{FF2B5EF4-FFF2-40B4-BE49-F238E27FC236}">
                <a16:creationId xmlns:a16="http://schemas.microsoft.com/office/drawing/2014/main" id="{7CDE135D-D9A6-4F92-A7C1-D7E2FDC69138}"/>
              </a:ext>
            </a:extLst>
          </p:cNvPr>
          <p:cNvSpPr/>
          <p:nvPr/>
        </p:nvSpPr>
        <p:spPr>
          <a:xfrm>
            <a:off x="441196" y="1077516"/>
            <a:ext cx="2768729" cy="343585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dirty="0">
                <a:solidFill>
                  <a:srgbClr val="243A5E"/>
                </a:solidFill>
                <a:latin typeface="+mj-lt"/>
              </a:rPr>
              <a:t>The two types of data sources are:</a:t>
            </a:r>
          </a:p>
          <a:p>
            <a:pPr defTabSz="366713">
              <a:spcBef>
                <a:spcPts val="450"/>
              </a:spcBef>
              <a:spcAft>
                <a:spcPts val="450"/>
              </a:spcAft>
            </a:pPr>
            <a:r>
              <a:rPr lang="en-US" sz="1500" dirty="0">
                <a:solidFill>
                  <a:schemeClr val="tx1"/>
                </a:solidFill>
                <a:latin typeface="+mj-lt"/>
              </a:rPr>
              <a:t>Tabular data: </a:t>
            </a:r>
            <a:r>
              <a:rPr lang="en-US" sz="1500" dirty="0">
                <a:solidFill>
                  <a:schemeClr val="tx1"/>
                </a:solidFill>
              </a:rPr>
              <a:t>A tabular data source is one that returns data in a structured table format</a:t>
            </a:r>
          </a:p>
          <a:p>
            <a:pPr defTabSz="366713">
              <a:spcBef>
                <a:spcPts val="450"/>
              </a:spcBef>
              <a:spcAft>
                <a:spcPts val="450"/>
              </a:spcAft>
            </a:pPr>
            <a:r>
              <a:rPr lang="en-US" sz="1500" dirty="0">
                <a:solidFill>
                  <a:schemeClr val="tx1"/>
                </a:solidFill>
                <a:latin typeface="+mj-lt"/>
              </a:rPr>
              <a:t>Function-based data: </a:t>
            </a:r>
            <a:r>
              <a:rPr lang="en-US" sz="1500" dirty="0">
                <a:solidFill>
                  <a:schemeClr val="tx1"/>
                </a:solidFill>
              </a:rPr>
              <a:t>A function-based data source is one that uses functions to interact with the data source</a:t>
            </a:r>
          </a:p>
        </p:txBody>
      </p:sp>
      <p:pic>
        <p:nvPicPr>
          <p:cNvPr id="11" name="Picture 10" descr="Screenshot of a Power Apps page">
            <a:extLst>
              <a:ext uri="{FF2B5EF4-FFF2-40B4-BE49-F238E27FC236}">
                <a16:creationId xmlns:a16="http://schemas.microsoft.com/office/drawing/2014/main" id="{FB50E34C-4D3D-4910-A2CF-83F8F3D4FC42}"/>
              </a:ext>
            </a:extLst>
          </p:cNvPr>
          <p:cNvPicPr>
            <a:picLocks noChangeAspect="1"/>
          </p:cNvPicPr>
          <p:nvPr/>
        </p:nvPicPr>
        <p:blipFill rotWithShape="1">
          <a:blip r:embed="rId3"/>
          <a:srcRect l="12577" t="7315" r="12365" b="7315"/>
          <a:stretch/>
        </p:blipFill>
        <p:spPr>
          <a:xfrm>
            <a:off x="3337749" y="1077516"/>
            <a:ext cx="5370482" cy="3435858"/>
          </a:xfrm>
          <a:prstGeom prst="rect">
            <a:avLst/>
          </a:prstGeom>
          <a:ln w="19050">
            <a:solidFill>
              <a:schemeClr val="bg1">
                <a:lumMod val="65000"/>
              </a:schemeClr>
            </a:solidFill>
          </a:ln>
        </p:spPr>
      </p:pic>
      <p:sp>
        <p:nvSpPr>
          <p:cNvPr id="13" name="plug" title="Icon of a power plug showing an A to B connection">
            <a:extLst>
              <a:ext uri="{FF2B5EF4-FFF2-40B4-BE49-F238E27FC236}">
                <a16:creationId xmlns:a16="http://schemas.microsoft.com/office/drawing/2014/main" id="{E201CAA4-77AE-439E-803C-0740AB7D0CC4}"/>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18491159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dirty="0"/>
              <a:t>Components of a connector</a:t>
            </a:r>
          </a:p>
        </p:txBody>
      </p:sp>
      <p:sp>
        <p:nvSpPr>
          <p:cNvPr id="10" name="plug" title="Icon of a power plug showing an A to B connection">
            <a:extLst>
              <a:ext uri="{FF2B5EF4-FFF2-40B4-BE49-F238E27FC236}">
                <a16:creationId xmlns:a16="http://schemas.microsoft.com/office/drawing/2014/main" id="{C7296ECA-5CF3-4357-9B3A-753C5019600C}"/>
              </a:ext>
            </a:extLst>
          </p:cNvPr>
          <p:cNvSpPr>
            <a:spLocks noChangeAspect="1" noEditPoints="1"/>
          </p:cNvSpPr>
          <p:nvPr/>
        </p:nvSpPr>
        <p:spPr bwMode="auto">
          <a:xfrm>
            <a:off x="8145511" y="438292"/>
            <a:ext cx="552529" cy="52373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68561" tIns="34280" rIns="68561" bIns="342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537">
              <a:defRPr/>
            </a:pPr>
            <a:endParaRPr lang="en-US" sz="675">
              <a:gradFill>
                <a:gsLst>
                  <a:gs pos="0">
                    <a:srgbClr val="505050"/>
                  </a:gs>
                  <a:gs pos="100000">
                    <a:srgbClr val="505050"/>
                  </a:gs>
                </a:gsLst>
                <a:lin ang="5400000" scaled="1"/>
              </a:gradFill>
              <a:latin typeface="Segoe UI"/>
            </a:endParaRPr>
          </a:p>
        </p:txBody>
      </p:sp>
      <p:sp>
        <p:nvSpPr>
          <p:cNvPr id="14" name="Rectangle 13">
            <a:extLst>
              <a:ext uri="{FF2B5EF4-FFF2-40B4-BE49-F238E27FC236}">
                <a16:creationId xmlns:a16="http://schemas.microsoft.com/office/drawing/2014/main" id="{74886D6C-4685-419C-93DF-AD3DF8BCA687}"/>
              </a:ext>
            </a:extLst>
          </p:cNvPr>
          <p:cNvSpPr/>
          <p:nvPr/>
        </p:nvSpPr>
        <p:spPr>
          <a:xfrm>
            <a:off x="441196" y="1077516"/>
            <a:ext cx="2768729" cy="343585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dirty="0">
                <a:solidFill>
                  <a:srgbClr val="243A5E"/>
                </a:solidFill>
                <a:latin typeface="+mj-lt"/>
              </a:rPr>
              <a:t>Once you have established a data source and configured your connector, there are two types of operations you can use:</a:t>
            </a:r>
          </a:p>
          <a:p>
            <a:pPr defTabSz="366713">
              <a:spcBef>
                <a:spcPts val="450"/>
              </a:spcBef>
              <a:spcAft>
                <a:spcPts val="750"/>
              </a:spcAft>
            </a:pPr>
            <a:r>
              <a:rPr lang="en-US" sz="1500" dirty="0">
                <a:solidFill>
                  <a:schemeClr val="tx1"/>
                </a:solidFill>
                <a:latin typeface="+mj-lt"/>
              </a:rPr>
              <a:t>Triggers</a:t>
            </a:r>
            <a:r>
              <a:rPr lang="en-US" sz="1500" dirty="0">
                <a:solidFill>
                  <a:schemeClr val="tx1"/>
                </a:solidFill>
              </a:rPr>
              <a:t> prompt a flow to begin</a:t>
            </a:r>
          </a:p>
          <a:p>
            <a:pPr defTabSz="366713">
              <a:spcBef>
                <a:spcPts val="450"/>
              </a:spcBef>
              <a:spcAft>
                <a:spcPts val="750"/>
              </a:spcAft>
            </a:pPr>
            <a:r>
              <a:rPr lang="en-US" sz="1500" dirty="0">
                <a:solidFill>
                  <a:schemeClr val="tx1"/>
                </a:solidFill>
                <a:latin typeface="+mj-lt"/>
              </a:rPr>
              <a:t>Actions</a:t>
            </a:r>
            <a:r>
              <a:rPr lang="en-US" sz="1500" dirty="0">
                <a:solidFill>
                  <a:schemeClr val="tx1"/>
                </a:solidFill>
              </a:rPr>
              <a:t> are prompted by the user or a trigger and allow interaction with your data source by some function</a:t>
            </a:r>
          </a:p>
        </p:txBody>
      </p:sp>
      <p:pic>
        <p:nvPicPr>
          <p:cNvPr id="12" name="Picture 11" descr="Screenshot of a Power Apps page">
            <a:extLst>
              <a:ext uri="{FF2B5EF4-FFF2-40B4-BE49-F238E27FC236}">
                <a16:creationId xmlns:a16="http://schemas.microsoft.com/office/drawing/2014/main" id="{E38525C9-C129-4602-808A-8D24ED057E55}"/>
              </a:ext>
            </a:extLst>
          </p:cNvPr>
          <p:cNvPicPr>
            <a:picLocks noChangeAspect="1"/>
          </p:cNvPicPr>
          <p:nvPr/>
        </p:nvPicPr>
        <p:blipFill rotWithShape="1">
          <a:blip r:embed="rId3"/>
          <a:srcRect l="12875" t="7444" r="12250" b="7444"/>
          <a:stretch/>
        </p:blipFill>
        <p:spPr>
          <a:xfrm>
            <a:off x="3337748" y="1077516"/>
            <a:ext cx="5373474" cy="3435858"/>
          </a:xfrm>
          <a:prstGeom prst="rect">
            <a:avLst/>
          </a:prstGeom>
          <a:ln w="19050">
            <a:solidFill>
              <a:schemeClr val="bg1">
                <a:lumMod val="65000"/>
              </a:schemeClr>
            </a:solidFill>
          </a:ln>
        </p:spPr>
      </p:pic>
    </p:spTree>
    <p:extLst>
      <p:ext uri="{BB962C8B-B14F-4D97-AF65-F5344CB8AC3E}">
        <p14:creationId xmlns:p14="http://schemas.microsoft.com/office/powerpoint/2010/main" val="41586988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a:xfrm>
            <a:off x="441198" y="342900"/>
            <a:ext cx="7378970" cy="830997"/>
          </a:xfrm>
        </p:spPr>
        <p:txBody>
          <a:bodyPr/>
          <a:lstStyle/>
          <a:p>
            <a:r>
              <a:rPr lang="en-US" dirty="0"/>
              <a:t>Data Loss Prevention, compliance, privacy, and accessibility</a:t>
            </a:r>
          </a:p>
        </p:txBody>
      </p:sp>
      <p:sp>
        <p:nvSpPr>
          <p:cNvPr id="10" name="Freeform: Shape 9">
            <a:extLst>
              <a:ext uri="{FF2B5EF4-FFF2-40B4-BE49-F238E27FC236}">
                <a16:creationId xmlns:a16="http://schemas.microsoft.com/office/drawing/2014/main" id="{B2651418-CB5B-48B8-AFAE-079DB7481965}"/>
              </a:ext>
            </a:extLst>
          </p:cNvPr>
          <p:cNvSpPr/>
          <p:nvPr/>
        </p:nvSpPr>
        <p:spPr>
          <a:xfrm>
            <a:off x="441197" y="1323594"/>
            <a:ext cx="2671975"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Data loss prevention policies:</a:t>
            </a:r>
          </a:p>
          <a:p>
            <a:pPr defTabSz="366713">
              <a:spcBef>
                <a:spcPct val="0"/>
              </a:spcBef>
            </a:pPr>
            <a:r>
              <a:rPr lang="en-US" sz="135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3208318"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Compliance and data privacy:</a:t>
            </a:r>
          </a:p>
          <a:p>
            <a:pPr defTabSz="366713">
              <a:spcBef>
                <a:spcPct val="0"/>
              </a:spcBef>
            </a:pPr>
            <a:r>
              <a:rPr lang="en-US" sz="1350" dirty="0">
                <a:solidFill>
                  <a:schemeClr val="tx1"/>
                </a:solidFill>
              </a:rPr>
              <a:t>Microsoft is committed to the highest levels of trust, transparency, standards conformance, and regulatory compliance.</a:t>
            </a:r>
          </a:p>
          <a:p>
            <a:pPr marL="214313" indent="-214313" defTabSz="366713">
              <a:spcBef>
                <a:spcPct val="0"/>
              </a:spcBef>
              <a:buFont typeface="Arial" panose="020B0604020202020204" pitchFamily="34" charset="0"/>
              <a:buChar char="•"/>
            </a:pPr>
            <a:r>
              <a:rPr lang="en-US" sz="1350" dirty="0">
                <a:solidFill>
                  <a:schemeClr val="tx1"/>
                </a:solidFill>
              </a:rPr>
              <a:t>Data Protection</a:t>
            </a:r>
          </a:p>
          <a:p>
            <a:pPr marL="214313" indent="-214313" defTabSz="366713">
              <a:spcBef>
                <a:spcPct val="0"/>
              </a:spcBef>
              <a:buFont typeface="Arial" panose="020B0604020202020204" pitchFamily="34" charset="0"/>
              <a:buChar char="•"/>
            </a:pPr>
            <a:r>
              <a:rPr lang="en-US" sz="135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5999906" y="1323594"/>
            <a:ext cx="2674620" cy="3202686"/>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pPr>
            <a:r>
              <a:rPr lang="en-US" sz="1500" dirty="0">
                <a:solidFill>
                  <a:schemeClr val="tx1"/>
                </a:solidFill>
                <a:latin typeface="+mj-lt"/>
              </a:rPr>
              <a:t>Accessibility in the Power Platform:</a:t>
            </a:r>
          </a:p>
          <a:p>
            <a:pPr defTabSz="366713">
              <a:spcBef>
                <a:spcPct val="0"/>
              </a:spcBef>
            </a:pPr>
            <a:r>
              <a:rPr lang="en-US" sz="1350" dirty="0">
                <a:solidFill>
                  <a:schemeClr val="tx1"/>
                </a:solidFill>
              </a:rPr>
              <a:t>The Power Platform is accessible and inclusive to all kinds of users all over the world. </a:t>
            </a:r>
          </a:p>
          <a:p>
            <a:pPr defTabSz="366713">
              <a:spcBef>
                <a:spcPct val="0"/>
              </a:spcBef>
            </a:pPr>
            <a:endParaRPr lang="en-US" sz="1350" dirty="0">
              <a:solidFill>
                <a:schemeClr val="tx1"/>
              </a:solidFill>
            </a:endParaRPr>
          </a:p>
          <a:p>
            <a:pPr defTabSz="366713">
              <a:spcBef>
                <a:spcPct val="0"/>
              </a:spcBef>
            </a:pPr>
            <a:r>
              <a:rPr lang="en-US" sz="135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Microsoft Dataverse overview</a:t>
            </a:r>
          </a:p>
        </p:txBody>
      </p:sp>
      <p:grpSp>
        <p:nvGrpSpPr>
          <p:cNvPr id="11" name="Group 10" descr="Icon of a magnifying glass">
            <a:extLst>
              <a:ext uri="{FF2B5EF4-FFF2-40B4-BE49-F238E27FC236}">
                <a16:creationId xmlns:a16="http://schemas.microsoft.com/office/drawing/2014/main" id="{1B624081-2A29-4E84-A9A6-1770E53B4608}"/>
              </a:ext>
            </a:extLst>
          </p:cNvPr>
          <p:cNvGrpSpPr/>
          <p:nvPr/>
        </p:nvGrpSpPr>
        <p:grpSpPr>
          <a:xfrm>
            <a:off x="7557572" y="2094458"/>
            <a:ext cx="843138" cy="961469"/>
            <a:chOff x="4664075" y="1115689"/>
            <a:chExt cx="1298575" cy="1480834"/>
          </a:xfrm>
        </p:grpSpPr>
        <p:sp>
          <p:nvSpPr>
            <p:cNvPr id="12" name="Freeform: Shape 11">
              <a:extLst>
                <a:ext uri="{FF2B5EF4-FFF2-40B4-BE49-F238E27FC236}">
                  <a16:creationId xmlns:a16="http://schemas.microsoft.com/office/drawing/2014/main" id="{E421C9E6-62A0-4672-B35B-9854E4807635}"/>
                </a:ext>
              </a:extLst>
            </p:cNvPr>
            <p:cNvSpPr/>
            <p:nvPr/>
          </p:nvSpPr>
          <p:spPr bwMode="auto">
            <a:xfrm rot="18900000">
              <a:off x="5655409" y="1924760"/>
              <a:ext cx="307241" cy="671763"/>
            </a:xfrm>
            <a:custGeom>
              <a:avLst/>
              <a:gdLst>
                <a:gd name="connsiteX0" fmla="*/ 97518 w 97518"/>
                <a:gd name="connsiteY0" fmla="*/ 0 h 213217"/>
                <a:gd name="connsiteX1" fmla="*/ 97518 w 97518"/>
                <a:gd name="connsiteY1" fmla="*/ 164458 h 213217"/>
                <a:gd name="connsiteX2" fmla="*/ 48759 w 97518"/>
                <a:gd name="connsiteY2" fmla="*/ 213217 h 213217"/>
                <a:gd name="connsiteX3" fmla="*/ 0 w 97518"/>
                <a:gd name="connsiteY3" fmla="*/ 164458 h 213217"/>
                <a:gd name="connsiteX4" fmla="*/ 0 w 97518"/>
                <a:gd name="connsiteY4" fmla="*/ 0 h 213217"/>
                <a:gd name="connsiteX5" fmla="*/ 48759 w 97518"/>
                <a:gd name="connsiteY5" fmla="*/ 9844 h 21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18" h="213217">
                  <a:moveTo>
                    <a:pt x="97518" y="0"/>
                  </a:moveTo>
                  <a:lnTo>
                    <a:pt x="97518" y="164458"/>
                  </a:lnTo>
                  <a:cubicBezTo>
                    <a:pt x="97518" y="191387"/>
                    <a:pt x="75688" y="213217"/>
                    <a:pt x="48759" y="213217"/>
                  </a:cubicBezTo>
                  <a:cubicBezTo>
                    <a:pt x="21830" y="213217"/>
                    <a:pt x="0" y="191387"/>
                    <a:pt x="0" y="164458"/>
                  </a:cubicBezTo>
                  <a:lnTo>
                    <a:pt x="0" y="0"/>
                  </a:lnTo>
                  <a:lnTo>
                    <a:pt x="48759" y="9844"/>
                  </a:lnTo>
                  <a:close/>
                </a:path>
              </a:pathLst>
            </a:cu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302508D5-AA41-4EA6-9A8F-7A219F1CDD4D}"/>
                </a:ext>
              </a:extLst>
            </p:cNvPr>
            <p:cNvSpPr/>
            <p:nvPr/>
          </p:nvSpPr>
          <p:spPr bwMode="auto">
            <a:xfrm rot="18900000">
              <a:off x="4664075" y="1115689"/>
              <a:ext cx="1145268" cy="1145260"/>
            </a:xfrm>
            <a:custGeom>
              <a:avLst/>
              <a:gdLst>
                <a:gd name="connsiteX0" fmla="*/ 181754 w 363508"/>
                <a:gd name="connsiteY0" fmla="*/ 30602 h 363506"/>
                <a:gd name="connsiteX1" fmla="*/ 30602 w 363508"/>
                <a:gd name="connsiteY1" fmla="*/ 181753 h 363506"/>
                <a:gd name="connsiteX2" fmla="*/ 181754 w 363508"/>
                <a:gd name="connsiteY2" fmla="*/ 332904 h 363506"/>
                <a:gd name="connsiteX3" fmla="*/ 332906 w 363508"/>
                <a:gd name="connsiteY3" fmla="*/ 181753 h 363506"/>
                <a:gd name="connsiteX4" fmla="*/ 181754 w 363508"/>
                <a:gd name="connsiteY4" fmla="*/ 30602 h 363506"/>
                <a:gd name="connsiteX5" fmla="*/ 181754 w 363508"/>
                <a:gd name="connsiteY5" fmla="*/ 0 h 363506"/>
                <a:gd name="connsiteX6" fmla="*/ 363508 w 363508"/>
                <a:gd name="connsiteY6" fmla="*/ 181753 h 363506"/>
                <a:gd name="connsiteX7" fmla="*/ 181754 w 363508"/>
                <a:gd name="connsiteY7" fmla="*/ 363506 h 363506"/>
                <a:gd name="connsiteX8" fmla="*/ 0 w 363508"/>
                <a:gd name="connsiteY8" fmla="*/ 181753 h 363506"/>
                <a:gd name="connsiteX9" fmla="*/ 181754 w 363508"/>
                <a:gd name="connsiteY9" fmla="*/ 0 h 36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508" h="363506">
                  <a:moveTo>
                    <a:pt x="181754" y="30602"/>
                  </a:moveTo>
                  <a:cubicBezTo>
                    <a:pt x="98275" y="30602"/>
                    <a:pt x="30602" y="98275"/>
                    <a:pt x="30602" y="181753"/>
                  </a:cubicBezTo>
                  <a:cubicBezTo>
                    <a:pt x="30602" y="265231"/>
                    <a:pt x="98275" y="332904"/>
                    <a:pt x="181754" y="332904"/>
                  </a:cubicBezTo>
                  <a:cubicBezTo>
                    <a:pt x="265233" y="332904"/>
                    <a:pt x="332906" y="265231"/>
                    <a:pt x="332906" y="181753"/>
                  </a:cubicBezTo>
                  <a:cubicBezTo>
                    <a:pt x="332906" y="98275"/>
                    <a:pt x="265233" y="30602"/>
                    <a:pt x="181754" y="30602"/>
                  </a:cubicBezTo>
                  <a:close/>
                  <a:moveTo>
                    <a:pt x="181754" y="0"/>
                  </a:moveTo>
                  <a:cubicBezTo>
                    <a:pt x="282134" y="0"/>
                    <a:pt x="363508" y="81374"/>
                    <a:pt x="363508" y="181753"/>
                  </a:cubicBezTo>
                  <a:cubicBezTo>
                    <a:pt x="363508" y="282132"/>
                    <a:pt x="282134" y="363506"/>
                    <a:pt x="181754" y="363506"/>
                  </a:cubicBezTo>
                  <a:cubicBezTo>
                    <a:pt x="81374" y="363506"/>
                    <a:pt x="0" y="282132"/>
                    <a:pt x="0" y="181753"/>
                  </a:cubicBezTo>
                  <a:cubicBezTo>
                    <a:pt x="0" y="81374"/>
                    <a:pt x="81374" y="0"/>
                    <a:pt x="181754" y="0"/>
                  </a:cubicBezTo>
                  <a:close/>
                </a:path>
              </a:pathLst>
            </a:cu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34177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Dataverse: Database storing a set of standard and custom data structures called entities</a:t>
            </a:r>
          </a:p>
          <a:p>
            <a:pPr marL="0" lvl="1">
              <a:spcBef>
                <a:spcPts val="450"/>
              </a:spcBef>
              <a:spcAft>
                <a:spcPts val="450"/>
              </a:spcAft>
            </a:pPr>
            <a:r>
              <a:rPr lang="en-US" sz="1500" dirty="0">
                <a:solidFill>
                  <a:schemeClr val="tx1"/>
                </a:solidFill>
              </a:rPr>
              <a:t>Entity: Like tables in a relational database</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Common Data Model: Set of open-sourced, standardized, extensible data entities and relationships </a:t>
            </a:r>
          </a:p>
          <a:p>
            <a:pPr marL="0" lvl="1">
              <a:spcBef>
                <a:spcPts val="450"/>
              </a:spcBef>
              <a:spcAft>
                <a:spcPts val="450"/>
              </a:spcAft>
            </a:pPr>
            <a:r>
              <a:rPr lang="en-US" sz="15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a:xfrm>
            <a:off x="441197" y="342900"/>
            <a:ext cx="8263890" cy="392415"/>
          </a:xfrm>
        </p:spPr>
        <p:txBody>
          <a:bodyPr/>
          <a:lstStyle/>
          <a:p>
            <a:r>
              <a:rPr lang="en-US" sz="2550" dirty="0"/>
              <a:t>Identify tables and columns in Dataverse</a:t>
            </a:r>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447650"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Types of tables:</a:t>
            </a:r>
          </a:p>
          <a:p>
            <a:pPr marL="0" lvl="1">
              <a:spcBef>
                <a:spcPts val="450"/>
              </a:spcBef>
              <a:spcAft>
                <a:spcPts val="450"/>
              </a:spcAft>
            </a:pPr>
            <a:r>
              <a:rPr lang="en-US" sz="1500" dirty="0">
                <a:solidFill>
                  <a:schemeClr val="tx1"/>
                </a:solidFill>
              </a:rPr>
              <a:t>Standard: Base set of tables, created for every instance of a Dataverse database</a:t>
            </a:r>
          </a:p>
          <a:p>
            <a:pPr marL="0" lvl="1">
              <a:spcBef>
                <a:spcPts val="450"/>
              </a:spcBef>
              <a:spcAft>
                <a:spcPts val="450"/>
              </a:spcAft>
            </a:pPr>
            <a:r>
              <a:rPr lang="en-US" sz="1500" dirty="0">
                <a:solidFill>
                  <a:schemeClr val="tx1"/>
                </a:solidFill>
              </a:rPr>
              <a:t>Custom: Created for a specific business application </a:t>
            </a:r>
            <a:endParaRPr lang="en-US" sz="21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4639675" y="1519237"/>
            <a:ext cx="4067366" cy="2252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Columns: </a:t>
            </a:r>
          </a:p>
          <a:p>
            <a:pPr marL="0" lvl="1">
              <a:spcBef>
                <a:spcPts val="450"/>
              </a:spcBef>
              <a:spcAft>
                <a:spcPts val="450"/>
              </a:spcAft>
            </a:pPr>
            <a:r>
              <a:rPr lang="en-US" sz="1500" dirty="0">
                <a:solidFill>
                  <a:schemeClr val="tx1"/>
                </a:solidFill>
              </a:rPr>
              <a:t>Store discrete pieces of information within a record in an entity </a:t>
            </a:r>
          </a:p>
          <a:p>
            <a:pPr marL="0" lvl="1">
              <a:spcBef>
                <a:spcPts val="450"/>
              </a:spcBef>
              <a:spcAft>
                <a:spcPts val="450"/>
              </a:spcAft>
            </a:pPr>
            <a:r>
              <a:rPr lang="en-US" sz="1500" dirty="0">
                <a:solidFill>
                  <a:schemeClr val="tx1"/>
                </a:solidFill>
              </a:rPr>
              <a:t>Every column has a type, which defines the way you store the data (example: Date columns)</a:t>
            </a:r>
          </a:p>
          <a:p>
            <a:pPr defTabSz="699354" fontAlgn="base">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t>
            </a: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/pl900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441197" y="1082412"/>
            <a:ext cx="715518" cy="715518"/>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325275" y="1301100"/>
            <a:ext cx="7377528" cy="276999"/>
          </a:xfrm>
          <a:prstGeom prst="rect">
            <a:avLst/>
          </a:prstGeom>
          <a:noFill/>
        </p:spPr>
        <p:txBody>
          <a:bodyPr wrap="square" lIns="0" tIns="0" rIns="0" bIns="0" rtlCol="0" anchor="ctr">
            <a:spAutoFit/>
          </a:bodyPr>
          <a:lstStyle/>
          <a:p>
            <a:pPr marL="0" lvl="1"/>
            <a:r>
              <a:rPr lang="en-US"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325275" y="1983699"/>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441197" y="2240463"/>
            <a:ext cx="715518" cy="715518"/>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325275" y="2164199"/>
            <a:ext cx="7377528" cy="866904"/>
          </a:xfrm>
          <a:prstGeom prst="rect">
            <a:avLst/>
          </a:prstGeom>
          <a:noFill/>
        </p:spPr>
        <p:txBody>
          <a:bodyPr wrap="square" lIns="0" tIns="0" rIns="0" bIns="0" rtlCol="0" anchor="ctr">
            <a:spAutoFit/>
          </a:bodyPr>
          <a:lstStyle/>
          <a:p>
            <a:pPr marL="0" lvl="1"/>
            <a:r>
              <a:rPr lang="en-US" dirty="0">
                <a:latin typeface="+mj-lt"/>
              </a:rPr>
              <a:t>One-to-many relationships: </a:t>
            </a:r>
          </a:p>
          <a:p>
            <a:pPr marL="0" lvl="1">
              <a:spcBef>
                <a:spcPts val="450"/>
              </a:spcBef>
            </a:pPr>
            <a:r>
              <a:rPr lang="en-US" sz="1500" dirty="0"/>
              <a:t>Can be “parent-child” relationships</a:t>
            </a:r>
          </a:p>
          <a:p>
            <a:pPr marL="0" lvl="1">
              <a:spcBef>
                <a:spcPts val="450"/>
              </a:spcBef>
            </a:pPr>
            <a:r>
              <a:rPr lang="en-US" sz="15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325275" y="3211603"/>
            <a:ext cx="73775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432149" y="3422803"/>
            <a:ext cx="715518" cy="715518"/>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325275" y="3398514"/>
            <a:ext cx="7377528" cy="738664"/>
          </a:xfrm>
          <a:prstGeom prst="rect">
            <a:avLst/>
          </a:prstGeom>
          <a:noFill/>
        </p:spPr>
        <p:txBody>
          <a:bodyPr wrap="square" lIns="0" tIns="0" rIns="0" bIns="0" rtlCol="0" anchor="ctr">
            <a:spAutoFit/>
          </a:bodyPr>
          <a:lstStyle/>
          <a:p>
            <a:pPr marL="0" lvl="1"/>
            <a:r>
              <a:rPr lang="en-US" dirty="0">
                <a:latin typeface="+mj-lt"/>
              </a:rPr>
              <a:t>Many-to-many relationships:</a:t>
            </a:r>
          </a:p>
          <a:p>
            <a:pPr marL="0" lvl="1"/>
            <a:r>
              <a:rPr lang="en-US" sz="1500" dirty="0"/>
              <a:t>Example: A Contact can attend multiple Events, and an Event can have many</a:t>
            </a:r>
            <a:br>
              <a:rPr lang="en-US" sz="1500" dirty="0"/>
            </a:br>
            <a:r>
              <a:rPr lang="en-US" sz="1500" dirty="0"/>
              <a:t>Contacts attend </a:t>
            </a:r>
          </a:p>
        </p:txBody>
      </p:sp>
    </p:spTree>
    <p:extLst>
      <p:ext uri="{BB962C8B-B14F-4D97-AF65-F5344CB8AC3E}">
        <p14:creationId xmlns:p14="http://schemas.microsoft.com/office/powerpoint/2010/main" val="25253885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Environments in Microsoft Dataverse</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151" y="871039"/>
            <a:ext cx="189209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sz="1050" dirty="0">
                <a:solidFill>
                  <a:schemeClr val="tx1"/>
                </a:solidFill>
              </a:rPr>
              <a:t>Environments are used to store, manage, and share your organization’s business data, apps, and flows in the Power Platform</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2402007" y="871039"/>
            <a:ext cx="2138615"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allows you to provision one Dataverse database for use within that environment. Dataverse environments allow you to manage user access, security settings, and the storage that is associated with that database</a:t>
            </a:r>
            <a:endParaRPr lang="en-US" sz="10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612380"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Each environment is created under a Microsoft Azure Active Directory (Azure AD) tenant, and its resources can only be accessed by users within that tenant</a:t>
            </a:r>
            <a:endParaRPr lang="en-US" sz="105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6699496" y="871039"/>
            <a:ext cx="201535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sz="1050" dirty="0">
                <a:solidFill>
                  <a:schemeClr val="tx1"/>
                </a:solidFill>
              </a:rPr>
              <a:t>An environment is also bound to a geographic location, like the United States. When you create a Dataverse database in an environment, that database is created within datacenters in that geographic location</a:t>
            </a:r>
            <a:endParaRPr lang="en-US" sz="105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6026340-7AD8-4556-9652-6216BB5B4A4C}"/>
              </a:ext>
            </a:extLst>
          </p:cNvPr>
          <p:cNvSpPr/>
          <p:nvPr/>
        </p:nvSpPr>
        <p:spPr bwMode="auto">
          <a:xfrm>
            <a:off x="443103" y="2566221"/>
            <a:ext cx="8271749" cy="2227006"/>
          </a:xfrm>
          <a:prstGeom prst="rect">
            <a:avLst/>
          </a:prstGeom>
          <a:noFill/>
          <a:ln w="19050">
            <a:solidFill>
              <a:srgbClr val="243A5E"/>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r>
              <a:rPr lang="en-US" sz="1050" dirty="0">
                <a:latin typeface="+mj-lt"/>
                <a:ea typeface="Segoe UI" pitchFamily="34" charset="0"/>
                <a:cs typeface="Segoe UI" pitchFamily="34" charset="0"/>
              </a:rPr>
              <a:t>Seahorse International (Tenant)</a:t>
            </a:r>
          </a:p>
        </p:txBody>
      </p:sp>
      <p:graphicFrame>
        <p:nvGraphicFramePr>
          <p:cNvPr id="14" name="Table 5">
            <a:extLst>
              <a:ext uri="{FF2B5EF4-FFF2-40B4-BE49-F238E27FC236}">
                <a16:creationId xmlns:a16="http://schemas.microsoft.com/office/drawing/2014/main" id="{756D1A4D-195D-43DC-BD75-F8EA39DE2F52}"/>
              </a:ext>
            </a:extLst>
          </p:cNvPr>
          <p:cNvGraphicFramePr>
            <a:graphicFrameLocks noGrp="1"/>
          </p:cNvGraphicFramePr>
          <p:nvPr/>
        </p:nvGraphicFramePr>
        <p:xfrm>
          <a:off x="569312"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0" name="Table 5">
            <a:extLst>
              <a:ext uri="{FF2B5EF4-FFF2-40B4-BE49-F238E27FC236}">
                <a16:creationId xmlns:a16="http://schemas.microsoft.com/office/drawing/2014/main" id="{312967D9-F32F-4CFF-A9F6-359DD2F04E54}"/>
              </a:ext>
            </a:extLst>
          </p:cNvPr>
          <p:cNvGraphicFramePr>
            <a:graphicFrameLocks noGrp="1"/>
          </p:cNvGraphicFramePr>
          <p:nvPr/>
        </p:nvGraphicFramePr>
        <p:xfrm>
          <a:off x="695522"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1" name="Table 5">
            <a:extLst>
              <a:ext uri="{FF2B5EF4-FFF2-40B4-BE49-F238E27FC236}">
                <a16:creationId xmlns:a16="http://schemas.microsoft.com/office/drawing/2014/main" id="{1A441C88-1FF5-4CE6-9469-3E6D8B0BEDC4}"/>
              </a:ext>
            </a:extLst>
          </p:cNvPr>
          <p:cNvGraphicFramePr>
            <a:graphicFrameLocks noGrp="1"/>
          </p:cNvGraphicFramePr>
          <p:nvPr/>
        </p:nvGraphicFramePr>
        <p:xfrm>
          <a:off x="809822"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7" name="Picture 6" descr="Logo of Power Apps">
            <a:extLst>
              <a:ext uri="{FF2B5EF4-FFF2-40B4-BE49-F238E27FC236}">
                <a16:creationId xmlns:a16="http://schemas.microsoft.com/office/drawing/2014/main" id="{B985536E-A709-4D77-8BF9-4D258544BDB9}"/>
              </a:ext>
            </a:extLst>
          </p:cNvPr>
          <p:cNvPicPr>
            <a:picLocks noChangeAspect="1"/>
          </p:cNvPicPr>
          <p:nvPr/>
        </p:nvPicPr>
        <p:blipFill>
          <a:blip r:embed="rId3"/>
          <a:stretch>
            <a:fillRect/>
          </a:stretch>
        </p:blipFill>
        <p:spPr>
          <a:xfrm>
            <a:off x="1032821" y="3749519"/>
            <a:ext cx="338015" cy="259562"/>
          </a:xfrm>
          <a:prstGeom prst="rect">
            <a:avLst/>
          </a:prstGeom>
        </p:spPr>
      </p:pic>
      <p:pic>
        <p:nvPicPr>
          <p:cNvPr id="8" name="Picture 7" descr="Logo of Power Automate">
            <a:extLst>
              <a:ext uri="{FF2B5EF4-FFF2-40B4-BE49-F238E27FC236}">
                <a16:creationId xmlns:a16="http://schemas.microsoft.com/office/drawing/2014/main" id="{25220A18-4815-4DDC-95AA-D47215BD6E28}"/>
              </a:ext>
            </a:extLst>
          </p:cNvPr>
          <p:cNvPicPr>
            <a:picLocks noChangeAspect="1"/>
          </p:cNvPicPr>
          <p:nvPr/>
        </p:nvPicPr>
        <p:blipFill>
          <a:blip r:embed="rId4"/>
          <a:stretch>
            <a:fillRect/>
          </a:stretch>
        </p:blipFill>
        <p:spPr>
          <a:xfrm>
            <a:off x="1533243" y="3756520"/>
            <a:ext cx="323057" cy="245561"/>
          </a:xfrm>
          <a:prstGeom prst="rect">
            <a:avLst/>
          </a:prstGeom>
        </p:spPr>
      </p:pic>
      <p:pic>
        <p:nvPicPr>
          <p:cNvPr id="44" name="Picture 43" descr="Icon of three boxes connected with a line depicting infrastructure">
            <a:extLst>
              <a:ext uri="{FF2B5EF4-FFF2-40B4-BE49-F238E27FC236}">
                <a16:creationId xmlns:a16="http://schemas.microsoft.com/office/drawing/2014/main" id="{07D0C691-231D-4425-8ADB-88E6A405F520}"/>
              </a:ext>
            </a:extLst>
          </p:cNvPr>
          <p:cNvPicPr>
            <a:picLocks noChangeAspect="1"/>
          </p:cNvPicPr>
          <p:nvPr/>
        </p:nvPicPr>
        <p:blipFill>
          <a:blip r:embed="rId5"/>
          <a:stretch>
            <a:fillRect/>
          </a:stretch>
        </p:blipFill>
        <p:spPr>
          <a:xfrm>
            <a:off x="2025850" y="3722267"/>
            <a:ext cx="314064" cy="314064"/>
          </a:xfrm>
          <a:prstGeom prst="rect">
            <a:avLst/>
          </a:prstGeom>
        </p:spPr>
      </p:pic>
      <p:cxnSp>
        <p:nvCxnSpPr>
          <p:cNvPr id="31" name="Straight Connector 30">
            <a:extLst>
              <a:ext uri="{FF2B5EF4-FFF2-40B4-BE49-F238E27FC236}">
                <a16:creationId xmlns:a16="http://schemas.microsoft.com/office/drawing/2014/main" id="{26F674DB-3875-4477-BD51-BDD5516C14C9}"/>
              </a:ext>
              <a:ext uri="{C183D7F6-B498-43B3-948B-1728B52AA6E4}">
                <adec:decorative xmlns:adec="http://schemas.microsoft.com/office/drawing/2017/decorative" val="1"/>
              </a:ext>
            </a:extLst>
          </p:cNvPr>
          <p:cNvCxnSpPr>
            <a:cxnSpLocks/>
          </p:cNvCxnSpPr>
          <p:nvPr/>
        </p:nvCxnSpPr>
        <p:spPr>
          <a:xfrm flipV="1">
            <a:off x="1628775"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8" name="Picture 67" descr="Icon of a person in suit">
            <a:extLst>
              <a:ext uri="{FF2B5EF4-FFF2-40B4-BE49-F238E27FC236}">
                <a16:creationId xmlns:a16="http://schemas.microsoft.com/office/drawing/2014/main" id="{66729E0E-65BD-4DF2-91E8-F69FC27455D9}"/>
              </a:ext>
            </a:extLst>
          </p:cNvPr>
          <p:cNvPicPr>
            <a:picLocks noChangeAspect="1"/>
          </p:cNvPicPr>
          <p:nvPr/>
        </p:nvPicPr>
        <p:blipFill>
          <a:blip r:embed="rId6"/>
          <a:stretch>
            <a:fillRect/>
          </a:stretch>
        </p:blipFill>
        <p:spPr>
          <a:xfrm>
            <a:off x="1495862" y="4421600"/>
            <a:ext cx="266711" cy="305765"/>
          </a:xfrm>
          <a:prstGeom prst="rect">
            <a:avLst/>
          </a:prstGeom>
        </p:spPr>
      </p:pic>
      <p:sp>
        <p:nvSpPr>
          <p:cNvPr id="90" name="Freeform: Shape 89">
            <a:extLst>
              <a:ext uri="{FF2B5EF4-FFF2-40B4-BE49-F238E27FC236}">
                <a16:creationId xmlns:a16="http://schemas.microsoft.com/office/drawing/2014/main" id="{66C3307C-F456-4C8D-BF4E-549E39678C2C}"/>
              </a:ext>
              <a:ext uri="{C183D7F6-B498-43B3-948B-1728B52AA6E4}">
                <adec:decorative xmlns:adec="http://schemas.microsoft.com/office/drawing/2017/decorative" val="1"/>
              </a:ext>
            </a:extLst>
          </p:cNvPr>
          <p:cNvSpPr/>
          <p:nvPr/>
        </p:nvSpPr>
        <p:spPr bwMode="auto">
          <a:xfrm>
            <a:off x="1628775" y="4095750"/>
            <a:ext cx="6134100" cy="147638"/>
          </a:xfrm>
          <a:custGeom>
            <a:avLst/>
            <a:gdLst>
              <a:gd name="connsiteX0" fmla="*/ 0 w 8178800"/>
              <a:gd name="connsiteY0" fmla="*/ 0 h 152400"/>
              <a:gd name="connsiteX1" fmla="*/ 0 w 8178800"/>
              <a:gd name="connsiteY1" fmla="*/ 152400 h 152400"/>
              <a:gd name="connsiteX2" fmla="*/ 8178800 w 8178800"/>
              <a:gd name="connsiteY2" fmla="*/ 152400 h 152400"/>
              <a:gd name="connsiteX3" fmla="*/ 8178800 w 8178800"/>
              <a:gd name="connsiteY3" fmla="*/ 0 h 152400"/>
            </a:gdLst>
            <a:ahLst/>
            <a:cxnLst>
              <a:cxn ang="0">
                <a:pos x="connsiteX0" y="connsiteY0"/>
              </a:cxn>
              <a:cxn ang="0">
                <a:pos x="connsiteX1" y="connsiteY1"/>
              </a:cxn>
              <a:cxn ang="0">
                <a:pos x="connsiteX2" y="connsiteY2"/>
              </a:cxn>
              <a:cxn ang="0">
                <a:pos x="connsiteX3" y="connsiteY3"/>
              </a:cxn>
            </a:cxnLst>
            <a:rect l="l" t="t" r="r" b="b"/>
            <a:pathLst>
              <a:path w="8178800" h="152400">
                <a:moveTo>
                  <a:pt x="0" y="0"/>
                </a:moveTo>
                <a:lnTo>
                  <a:pt x="0" y="152400"/>
                </a:lnTo>
                <a:lnTo>
                  <a:pt x="8178800" y="152400"/>
                </a:lnTo>
                <a:lnTo>
                  <a:pt x="8178800" y="0"/>
                </a:lnTo>
              </a:path>
            </a:pathLst>
          </a:cu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350"/>
          </a:p>
        </p:txBody>
      </p:sp>
      <p:graphicFrame>
        <p:nvGraphicFramePr>
          <p:cNvPr id="47" name="Table 5">
            <a:extLst>
              <a:ext uri="{FF2B5EF4-FFF2-40B4-BE49-F238E27FC236}">
                <a16:creationId xmlns:a16="http://schemas.microsoft.com/office/drawing/2014/main" id="{7B64021A-633B-43DF-A3F4-066F98D3436E}"/>
              </a:ext>
            </a:extLst>
          </p:cNvPr>
          <p:cNvGraphicFramePr>
            <a:graphicFrameLocks noGrp="1"/>
          </p:cNvGraphicFramePr>
          <p:nvPr/>
        </p:nvGraphicFramePr>
        <p:xfrm>
          <a:off x="3546827"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8" name="Table 5">
            <a:extLst>
              <a:ext uri="{FF2B5EF4-FFF2-40B4-BE49-F238E27FC236}">
                <a16:creationId xmlns:a16="http://schemas.microsoft.com/office/drawing/2014/main" id="{71BC9894-C7D3-4C78-AB17-C37C70F87060}"/>
              </a:ext>
            </a:extLst>
          </p:cNvPr>
          <p:cNvGraphicFramePr>
            <a:graphicFrameLocks noGrp="1"/>
          </p:cNvGraphicFramePr>
          <p:nvPr/>
        </p:nvGraphicFramePr>
        <p:xfrm>
          <a:off x="3673037"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49" name="Table 5">
            <a:extLst>
              <a:ext uri="{FF2B5EF4-FFF2-40B4-BE49-F238E27FC236}">
                <a16:creationId xmlns:a16="http://schemas.microsoft.com/office/drawing/2014/main" id="{FEF30EA7-C91E-4A4F-B1B6-8CD9FA9068BB}"/>
              </a:ext>
            </a:extLst>
          </p:cNvPr>
          <p:cNvGraphicFramePr>
            <a:graphicFrameLocks noGrp="1"/>
          </p:cNvGraphicFramePr>
          <p:nvPr/>
        </p:nvGraphicFramePr>
        <p:xfrm>
          <a:off x="3787337"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1" name="Picture 50" descr="Logo of Power Apps">
            <a:extLst>
              <a:ext uri="{FF2B5EF4-FFF2-40B4-BE49-F238E27FC236}">
                <a16:creationId xmlns:a16="http://schemas.microsoft.com/office/drawing/2014/main" id="{18C995DC-2AE8-4AE7-A576-74736A43668C}"/>
              </a:ext>
            </a:extLst>
          </p:cNvPr>
          <p:cNvPicPr>
            <a:picLocks noChangeAspect="1"/>
          </p:cNvPicPr>
          <p:nvPr/>
        </p:nvPicPr>
        <p:blipFill>
          <a:blip r:embed="rId3"/>
          <a:stretch>
            <a:fillRect/>
          </a:stretch>
        </p:blipFill>
        <p:spPr>
          <a:xfrm>
            <a:off x="4010336" y="3749519"/>
            <a:ext cx="338015" cy="259562"/>
          </a:xfrm>
          <a:prstGeom prst="rect">
            <a:avLst/>
          </a:prstGeom>
        </p:spPr>
      </p:pic>
      <p:pic>
        <p:nvPicPr>
          <p:cNvPr id="52" name="Picture 51" descr="Logo of Power Automate">
            <a:extLst>
              <a:ext uri="{FF2B5EF4-FFF2-40B4-BE49-F238E27FC236}">
                <a16:creationId xmlns:a16="http://schemas.microsoft.com/office/drawing/2014/main" id="{02B8CBC7-6A11-43E4-91E4-72DCC16649B7}"/>
              </a:ext>
            </a:extLst>
          </p:cNvPr>
          <p:cNvPicPr>
            <a:picLocks noChangeAspect="1"/>
          </p:cNvPicPr>
          <p:nvPr/>
        </p:nvPicPr>
        <p:blipFill>
          <a:blip r:embed="rId4"/>
          <a:stretch>
            <a:fillRect/>
          </a:stretch>
        </p:blipFill>
        <p:spPr>
          <a:xfrm>
            <a:off x="4510758" y="3756520"/>
            <a:ext cx="323057" cy="245561"/>
          </a:xfrm>
          <a:prstGeom prst="rect">
            <a:avLst/>
          </a:prstGeom>
        </p:spPr>
      </p:pic>
      <p:pic>
        <p:nvPicPr>
          <p:cNvPr id="50" name="Picture 49" descr="Icon of three boxes connected with a line depicting infrastructure">
            <a:extLst>
              <a:ext uri="{FF2B5EF4-FFF2-40B4-BE49-F238E27FC236}">
                <a16:creationId xmlns:a16="http://schemas.microsoft.com/office/drawing/2014/main" id="{6F2853D8-A1F0-40BB-B87B-CA8A84DD16B6}"/>
              </a:ext>
            </a:extLst>
          </p:cNvPr>
          <p:cNvPicPr>
            <a:picLocks noChangeAspect="1"/>
          </p:cNvPicPr>
          <p:nvPr/>
        </p:nvPicPr>
        <p:blipFill>
          <a:blip r:embed="rId5"/>
          <a:stretch>
            <a:fillRect/>
          </a:stretch>
        </p:blipFill>
        <p:spPr>
          <a:xfrm>
            <a:off x="5003365" y="3722267"/>
            <a:ext cx="314064" cy="314064"/>
          </a:xfrm>
          <a:prstGeom prst="rect">
            <a:avLst/>
          </a:prstGeom>
        </p:spPr>
      </p:pic>
      <p:cxnSp>
        <p:nvCxnSpPr>
          <p:cNvPr id="92" name="Straight Connector 91">
            <a:extLst>
              <a:ext uri="{FF2B5EF4-FFF2-40B4-BE49-F238E27FC236}">
                <a16:creationId xmlns:a16="http://schemas.microsoft.com/office/drawing/2014/main" id="{2464CEA0-8B05-4162-94F7-165C10C7EE25}"/>
              </a:ext>
              <a:ext uri="{C183D7F6-B498-43B3-948B-1728B52AA6E4}">
                <adec:decorative xmlns:adec="http://schemas.microsoft.com/office/drawing/2017/decorative" val="1"/>
              </a:ext>
            </a:extLst>
          </p:cNvPr>
          <p:cNvCxnSpPr>
            <a:cxnSpLocks/>
            <a:stCxn id="83" idx="0"/>
          </p:cNvCxnSpPr>
          <p:nvPr/>
        </p:nvCxnSpPr>
        <p:spPr>
          <a:xfrm flipV="1">
            <a:off x="4663883" y="4105871"/>
            <a:ext cx="0" cy="322326"/>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3" name="Picture 82" descr="Icon of a person">
            <a:extLst>
              <a:ext uri="{FF2B5EF4-FFF2-40B4-BE49-F238E27FC236}">
                <a16:creationId xmlns:a16="http://schemas.microsoft.com/office/drawing/2014/main" id="{1FAC1101-E743-4663-9626-92C0F551D999}"/>
              </a:ext>
            </a:extLst>
          </p:cNvPr>
          <p:cNvPicPr>
            <a:picLocks noChangeAspect="1"/>
          </p:cNvPicPr>
          <p:nvPr/>
        </p:nvPicPr>
        <p:blipFill>
          <a:blip r:embed="rId7"/>
          <a:stretch>
            <a:fillRect/>
          </a:stretch>
        </p:blipFill>
        <p:spPr>
          <a:xfrm>
            <a:off x="4542522" y="4437164"/>
            <a:ext cx="242723" cy="278634"/>
          </a:xfrm>
          <a:prstGeom prst="rect">
            <a:avLst/>
          </a:prstGeom>
        </p:spPr>
      </p:pic>
      <p:graphicFrame>
        <p:nvGraphicFramePr>
          <p:cNvPr id="53" name="Table 5">
            <a:extLst>
              <a:ext uri="{FF2B5EF4-FFF2-40B4-BE49-F238E27FC236}">
                <a16:creationId xmlns:a16="http://schemas.microsoft.com/office/drawing/2014/main" id="{BCD7D98E-A57D-424C-8B77-A9FACD8308D4}"/>
              </a:ext>
            </a:extLst>
          </p:cNvPr>
          <p:cNvGraphicFramePr>
            <a:graphicFrameLocks noGrp="1"/>
          </p:cNvGraphicFramePr>
          <p:nvPr/>
        </p:nvGraphicFramePr>
        <p:xfrm>
          <a:off x="6592369" y="2894538"/>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Dev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4" name="Table 5">
            <a:extLst>
              <a:ext uri="{FF2B5EF4-FFF2-40B4-BE49-F238E27FC236}">
                <a16:creationId xmlns:a16="http://schemas.microsoft.com/office/drawing/2014/main" id="{DFB933D7-A72D-4C1B-BCE6-03A67E7517D6}"/>
              </a:ext>
            </a:extLst>
          </p:cNvPr>
          <p:cNvGraphicFramePr>
            <a:graphicFrameLocks noGrp="1"/>
          </p:cNvGraphicFramePr>
          <p:nvPr/>
        </p:nvGraphicFramePr>
        <p:xfrm>
          <a:off x="6718579" y="3160922"/>
          <a:ext cx="1753091" cy="506730"/>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Test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253365">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graphicFrame>
        <p:nvGraphicFramePr>
          <p:cNvPr id="55" name="Table 5">
            <a:extLst>
              <a:ext uri="{FF2B5EF4-FFF2-40B4-BE49-F238E27FC236}">
                <a16:creationId xmlns:a16="http://schemas.microsoft.com/office/drawing/2014/main" id="{CF016B0C-D431-4FC6-A2EC-62FC7670B91C}"/>
              </a:ext>
            </a:extLst>
          </p:cNvPr>
          <p:cNvGraphicFramePr>
            <a:graphicFrameLocks noGrp="1"/>
          </p:cNvGraphicFramePr>
          <p:nvPr/>
        </p:nvGraphicFramePr>
        <p:xfrm>
          <a:off x="6832879" y="3427306"/>
          <a:ext cx="1753091" cy="664845"/>
        </p:xfrm>
        <a:graphic>
          <a:graphicData uri="http://schemas.openxmlformats.org/drawingml/2006/table">
            <a:tbl>
              <a:tblPr firstRow="1" bandRow="1">
                <a:tableStyleId>{2D5ABB26-0587-4C30-8999-92F81FD0307C}</a:tableStyleId>
              </a:tblPr>
              <a:tblGrid>
                <a:gridCol w="1753091">
                  <a:extLst>
                    <a:ext uri="{9D8B030D-6E8A-4147-A177-3AD203B41FA5}">
                      <a16:colId xmlns:a16="http://schemas.microsoft.com/office/drawing/2014/main" val="802388997"/>
                    </a:ext>
                  </a:extLst>
                </a:gridCol>
              </a:tblGrid>
              <a:tr h="253365">
                <a:tc>
                  <a:txBody>
                    <a:bodyPr/>
                    <a:lstStyle/>
                    <a:p>
                      <a:r>
                        <a:rPr lang="en-US" sz="1100" dirty="0">
                          <a:solidFill>
                            <a:schemeClr val="bg1"/>
                          </a:solidFill>
                          <a:latin typeface="+mj-lt"/>
                        </a:rPr>
                        <a:t>Prod Environment</a:t>
                      </a:r>
                    </a:p>
                  </a:txBody>
                  <a:tcPr marL="68580" marR="68580" marT="34290" marB="34290">
                    <a:lnL w="6350" cap="flat" cmpd="sng" algn="ctr">
                      <a:solidFill>
                        <a:schemeClr val="tx1">
                          <a:lumMod val="90000"/>
                          <a:lumOff val="10000"/>
                        </a:schemeClr>
                      </a:solidFill>
                      <a:prstDash val="solid"/>
                      <a:round/>
                      <a:headEnd type="none" w="med" len="med"/>
                      <a:tailEnd type="none" w="med" len="med"/>
                    </a:lnL>
                    <a:lnR w="6350" cap="flat" cmpd="sng" algn="ctr">
                      <a:solidFill>
                        <a:schemeClr val="tx1">
                          <a:lumMod val="90000"/>
                          <a:lumOff val="10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tx1">
                          <a:lumMod val="90000"/>
                          <a:lumOff val="10000"/>
                        </a:schemeClr>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3618522118"/>
                  </a:ext>
                </a:extLst>
              </a:tr>
              <a:tr h="411480">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lumMod val="90000"/>
                          <a:lumOff val="1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12236752"/>
                  </a:ext>
                </a:extLst>
              </a:tr>
            </a:tbl>
          </a:graphicData>
        </a:graphic>
      </p:graphicFrame>
      <p:pic>
        <p:nvPicPr>
          <p:cNvPr id="57" name="Picture 56" descr="Logo of Power Apps">
            <a:extLst>
              <a:ext uri="{FF2B5EF4-FFF2-40B4-BE49-F238E27FC236}">
                <a16:creationId xmlns:a16="http://schemas.microsoft.com/office/drawing/2014/main" id="{BF962CC7-0138-44DD-8A17-C269C869DF33}"/>
              </a:ext>
            </a:extLst>
          </p:cNvPr>
          <p:cNvPicPr>
            <a:picLocks noChangeAspect="1"/>
          </p:cNvPicPr>
          <p:nvPr/>
        </p:nvPicPr>
        <p:blipFill>
          <a:blip r:embed="rId3"/>
          <a:stretch>
            <a:fillRect/>
          </a:stretch>
        </p:blipFill>
        <p:spPr>
          <a:xfrm>
            <a:off x="7055878" y="3749519"/>
            <a:ext cx="338015" cy="259562"/>
          </a:xfrm>
          <a:prstGeom prst="rect">
            <a:avLst/>
          </a:prstGeom>
        </p:spPr>
      </p:pic>
      <p:pic>
        <p:nvPicPr>
          <p:cNvPr id="58" name="Picture 57" descr="Logo of Power Automate">
            <a:extLst>
              <a:ext uri="{FF2B5EF4-FFF2-40B4-BE49-F238E27FC236}">
                <a16:creationId xmlns:a16="http://schemas.microsoft.com/office/drawing/2014/main" id="{06247BFD-1555-49BE-BE43-107381A06DE1}"/>
              </a:ext>
            </a:extLst>
          </p:cNvPr>
          <p:cNvPicPr>
            <a:picLocks noChangeAspect="1"/>
          </p:cNvPicPr>
          <p:nvPr/>
        </p:nvPicPr>
        <p:blipFill>
          <a:blip r:embed="rId4"/>
          <a:stretch>
            <a:fillRect/>
          </a:stretch>
        </p:blipFill>
        <p:spPr>
          <a:xfrm>
            <a:off x="7556299" y="3756520"/>
            <a:ext cx="323057" cy="245561"/>
          </a:xfrm>
          <a:prstGeom prst="rect">
            <a:avLst/>
          </a:prstGeom>
        </p:spPr>
      </p:pic>
      <p:pic>
        <p:nvPicPr>
          <p:cNvPr id="56" name="Picture 55" descr="Icon of three boxes connected with a line depicting infrastructure">
            <a:extLst>
              <a:ext uri="{FF2B5EF4-FFF2-40B4-BE49-F238E27FC236}">
                <a16:creationId xmlns:a16="http://schemas.microsoft.com/office/drawing/2014/main" id="{289049F4-EDD2-4762-B6B2-D63ECAC16C23}"/>
              </a:ext>
            </a:extLst>
          </p:cNvPr>
          <p:cNvPicPr>
            <a:picLocks noChangeAspect="1"/>
          </p:cNvPicPr>
          <p:nvPr/>
        </p:nvPicPr>
        <p:blipFill>
          <a:blip r:embed="rId5"/>
          <a:stretch>
            <a:fillRect/>
          </a:stretch>
        </p:blipFill>
        <p:spPr>
          <a:xfrm>
            <a:off x="8048906" y="3722267"/>
            <a:ext cx="314064" cy="314064"/>
          </a:xfrm>
          <a:prstGeom prst="rect">
            <a:avLst/>
          </a:prstGeom>
        </p:spPr>
      </p:pic>
      <p:cxnSp>
        <p:nvCxnSpPr>
          <p:cNvPr id="32" name="Straight Connector 31">
            <a:extLst>
              <a:ext uri="{FF2B5EF4-FFF2-40B4-BE49-F238E27FC236}">
                <a16:creationId xmlns:a16="http://schemas.microsoft.com/office/drawing/2014/main" id="{5055EF4D-2A40-458D-9995-5638A1502478}"/>
              </a:ext>
              <a:ext uri="{C183D7F6-B498-43B3-948B-1728B52AA6E4}">
                <adec:decorative xmlns:adec="http://schemas.microsoft.com/office/drawing/2017/decorative" val="1"/>
              </a:ext>
            </a:extLst>
          </p:cNvPr>
          <p:cNvCxnSpPr>
            <a:cxnSpLocks/>
          </p:cNvCxnSpPr>
          <p:nvPr/>
        </p:nvCxnSpPr>
        <p:spPr>
          <a:xfrm flipV="1">
            <a:off x="7765256" y="4091583"/>
            <a:ext cx="0" cy="303437"/>
          </a:xfrm>
          <a:prstGeom prst="line">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descr="Icon of a person">
            <a:extLst>
              <a:ext uri="{FF2B5EF4-FFF2-40B4-BE49-F238E27FC236}">
                <a16:creationId xmlns:a16="http://schemas.microsoft.com/office/drawing/2014/main" id="{7E237AA1-7783-4C5D-99CA-FD37580768F0}"/>
              </a:ext>
            </a:extLst>
          </p:cNvPr>
          <p:cNvPicPr>
            <a:picLocks noChangeAspect="1"/>
          </p:cNvPicPr>
          <p:nvPr/>
        </p:nvPicPr>
        <p:blipFill>
          <a:blip r:embed="rId8"/>
          <a:stretch>
            <a:fillRect/>
          </a:stretch>
        </p:blipFill>
        <p:spPr>
          <a:xfrm>
            <a:off x="7675023" y="4435610"/>
            <a:ext cx="197390" cy="280047"/>
          </a:xfrm>
          <a:prstGeom prst="rect">
            <a:avLst/>
          </a:prstGeom>
        </p:spPr>
      </p:pic>
    </p:spTree>
    <p:extLst>
      <p:ext uri="{BB962C8B-B14F-4D97-AF65-F5344CB8AC3E}">
        <p14:creationId xmlns:p14="http://schemas.microsoft.com/office/powerpoint/2010/main" val="26737257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a:t>Business rules</a:t>
            </a:r>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438149" y="1001316"/>
            <a:ext cx="2536854"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sz="1500">
                <a:solidFill>
                  <a:schemeClr val="tx1"/>
                </a:solidFill>
                <a:latin typeface="+mj-lt"/>
              </a:rPr>
              <a:t>Business rules: </a:t>
            </a:r>
          </a:p>
          <a:p>
            <a:pPr>
              <a:spcBef>
                <a:spcPts val="450"/>
              </a:spcBef>
            </a:pPr>
            <a:r>
              <a:rPr lang="en-US" sz="1350">
                <a:solidFill>
                  <a:schemeClr val="tx1"/>
                </a:solidFill>
              </a:rPr>
              <a:t>Allow for the application of business logic at the data layer instead of the app layer </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3086099" y="1001316"/>
            <a:ext cx="2536854"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sz="1500" dirty="0">
                <a:solidFill>
                  <a:schemeClr val="tx1"/>
                </a:solidFill>
                <a:latin typeface="+mj-lt"/>
              </a:rPr>
              <a:t>Usually defined for a </a:t>
            </a:r>
            <a:r>
              <a:rPr lang="en-US" sz="1500" dirty="0" err="1">
                <a:solidFill>
                  <a:schemeClr val="tx1"/>
                </a:solidFill>
                <a:latin typeface="+mj-lt"/>
              </a:rPr>
              <a:t>tableand</a:t>
            </a:r>
            <a:r>
              <a:rPr lang="en-US" sz="1500" dirty="0">
                <a:solidFill>
                  <a:schemeClr val="tx1"/>
                </a:solidFill>
                <a:latin typeface="+mj-lt"/>
              </a:rPr>
              <a:t> apply to all forms, but can also be defined for a specific model-driven form</a:t>
            </a:r>
          </a:p>
        </p:txBody>
      </p:sp>
      <p:sp>
        <p:nvSpPr>
          <p:cNvPr id="16" name="Rectangle 15">
            <a:extLst>
              <a:ext uri="{FF2B5EF4-FFF2-40B4-BE49-F238E27FC236}">
                <a16:creationId xmlns:a16="http://schemas.microsoft.com/office/drawing/2014/main" id="{8457EF58-9E83-4766-8790-4C36562E109C}"/>
              </a:ext>
            </a:extLst>
          </p:cNvPr>
          <p:cNvSpPr>
            <a:spLocks/>
          </p:cNvSpPr>
          <p:nvPr/>
        </p:nvSpPr>
        <p:spPr bwMode="auto">
          <a:xfrm>
            <a:off x="5734050" y="1001316"/>
            <a:ext cx="2972991"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sz="1500" dirty="0">
                <a:solidFill>
                  <a:schemeClr val="tx1"/>
                </a:solidFill>
                <a:latin typeface="+mj-lt"/>
              </a:rPr>
              <a:t>Examples of business rule uses:</a:t>
            </a:r>
          </a:p>
          <a:p>
            <a:pPr marL="0" lvl="1">
              <a:spcBef>
                <a:spcPts val="225"/>
              </a:spcBef>
              <a:spcAft>
                <a:spcPts val="225"/>
              </a:spcAft>
            </a:pPr>
            <a:r>
              <a:rPr lang="en-US" sz="1350" dirty="0">
                <a:solidFill>
                  <a:schemeClr val="tx1"/>
                </a:solidFill>
              </a:rPr>
              <a:t>Set column values</a:t>
            </a:r>
          </a:p>
          <a:p>
            <a:pPr marL="0" lvl="1">
              <a:spcBef>
                <a:spcPts val="225"/>
              </a:spcBef>
              <a:spcAft>
                <a:spcPts val="225"/>
              </a:spcAft>
            </a:pPr>
            <a:r>
              <a:rPr lang="en-US" sz="1350" dirty="0">
                <a:solidFill>
                  <a:schemeClr val="tx1"/>
                </a:solidFill>
              </a:rPr>
              <a:t>Clear column values</a:t>
            </a:r>
          </a:p>
          <a:p>
            <a:pPr marL="0" lvl="1">
              <a:spcBef>
                <a:spcPts val="225"/>
              </a:spcBef>
              <a:spcAft>
                <a:spcPts val="225"/>
              </a:spcAft>
            </a:pPr>
            <a:r>
              <a:rPr lang="en-US" sz="1350" dirty="0">
                <a:solidFill>
                  <a:schemeClr val="tx1"/>
                </a:solidFill>
              </a:rPr>
              <a:t>Validate data and show error messages</a:t>
            </a:r>
          </a:p>
        </p:txBody>
      </p:sp>
      <p:pic>
        <p:nvPicPr>
          <p:cNvPr id="4" name="Picture 3" descr="A screenshot showing a PowerApps program showing the Account: New business rule">
            <a:extLst>
              <a:ext uri="{FF2B5EF4-FFF2-40B4-BE49-F238E27FC236}">
                <a16:creationId xmlns:a16="http://schemas.microsoft.com/office/drawing/2014/main" id="{8D92B0CD-C315-4FD1-A0A1-104128A5C528}"/>
              </a:ext>
            </a:extLst>
          </p:cNvPr>
          <p:cNvPicPr/>
          <p:nvPr/>
        </p:nvPicPr>
        <p:blipFill rotWithShape="1">
          <a:blip r:embed="rId3"/>
          <a:srcRect l="-46257" t="-3552" r="-55282" b="-4425"/>
          <a:stretch/>
        </p:blipFill>
        <p:spPr>
          <a:xfrm>
            <a:off x="438151" y="2544366"/>
            <a:ext cx="8268890" cy="2157413"/>
          </a:xfrm>
          <a:prstGeom prst="rect">
            <a:avLst/>
          </a:prstGeom>
          <a:noFill/>
          <a:ln w="19050">
            <a:solidFill>
              <a:srgbClr val="243A5E"/>
            </a:solidFill>
            <a:headEnd type="none" w="med" len="med"/>
            <a:tailEnd type="none" w="med" len="med"/>
          </a:ln>
          <a:effectLst/>
        </p:spPr>
      </p:pic>
    </p:spTree>
    <p:extLst>
      <p:ext uri="{BB962C8B-B14F-4D97-AF65-F5344CB8AC3E}">
        <p14:creationId xmlns:p14="http://schemas.microsoft.com/office/powerpoint/2010/main" val="25821084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a:t>Lesson 1: </a:t>
            </a:r>
            <a:r>
              <a:rPr lang="en-US"/>
              <a:t>Introduction to Power Apps</a:t>
            </a:r>
          </a:p>
        </p:txBody>
      </p:sp>
      <p:pic>
        <p:nvPicPr>
          <p:cNvPr id="31" name="Picture 30" descr="Icon of a document">
            <a:extLst>
              <a:ext uri="{FF2B5EF4-FFF2-40B4-BE49-F238E27FC236}">
                <a16:creationId xmlns:a16="http://schemas.microsoft.com/office/drawing/2014/main" id="{7BE23071-00C2-45BC-B90A-8F10801C7C2C}"/>
              </a:ext>
            </a:extLst>
          </p:cNvPr>
          <p:cNvPicPr>
            <a:picLocks noChangeAspect="1"/>
          </p:cNvPicPr>
          <p:nvPr/>
        </p:nvPicPr>
        <p:blipFill>
          <a:blip r:embed="rId3"/>
          <a:stretch>
            <a:fillRect/>
          </a:stretch>
        </p:blipFill>
        <p:spPr>
          <a:xfrm>
            <a:off x="7720330" y="2128838"/>
            <a:ext cx="664083" cy="886968"/>
          </a:xfrm>
          <a:prstGeom prst="rect">
            <a:avLst/>
          </a:prstGeom>
        </p:spPr>
      </p:pic>
    </p:spTree>
    <p:extLst>
      <p:ext uri="{BB962C8B-B14F-4D97-AF65-F5344CB8AC3E}">
        <p14:creationId xmlns:p14="http://schemas.microsoft.com/office/powerpoint/2010/main" val="176749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441197" y="850116"/>
            <a:ext cx="704088" cy="704088"/>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306285" y="1086173"/>
            <a:ext cx="7400756" cy="230832"/>
          </a:xfrm>
          <a:prstGeom prst="rect">
            <a:avLst/>
          </a:prstGeom>
          <a:noFill/>
        </p:spPr>
        <p:txBody>
          <a:bodyPr wrap="square" lIns="0" tIns="0" rIns="0" bIns="0" rtlCol="0" anchor="ctr">
            <a:spAutoFit/>
          </a:bodyPr>
          <a:lstStyle/>
          <a:p>
            <a:r>
              <a:rPr lang="en-US" sz="150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306285" y="1687202"/>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441197" y="1821344"/>
            <a:ext cx="704088" cy="704088"/>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306285" y="2063115"/>
            <a:ext cx="7400756" cy="230832"/>
          </a:xfrm>
          <a:prstGeom prst="rect">
            <a:avLst/>
          </a:prstGeom>
          <a:noFill/>
        </p:spPr>
        <p:txBody>
          <a:bodyPr wrap="square" lIns="0" tIns="0" rIns="0" bIns="0" rtlCol="0" anchor="ctr">
            <a:spAutoFit/>
          </a:bodyPr>
          <a:lstStyle/>
          <a:p>
            <a:r>
              <a:rPr lang="en-US" sz="15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306285" y="2669860"/>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441197" y="2804001"/>
            <a:ext cx="704088" cy="704088"/>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306285" y="2804001"/>
            <a:ext cx="7400756" cy="1046440"/>
          </a:xfrm>
          <a:prstGeom prst="rect">
            <a:avLst/>
          </a:prstGeom>
          <a:noFill/>
        </p:spPr>
        <p:txBody>
          <a:bodyPr wrap="square" lIns="0" tIns="0" rIns="0" bIns="0" rtlCol="0" anchor="t">
            <a:spAutoFit/>
          </a:bodyPr>
          <a:lstStyle/>
          <a:p>
            <a:r>
              <a:rPr lang="en-US" sz="1500" dirty="0">
                <a:latin typeface="+mj-lt"/>
              </a:rPr>
              <a:t>Types of Power Apps:</a:t>
            </a:r>
          </a:p>
          <a:p>
            <a:pPr>
              <a:spcBef>
                <a:spcPts val="300"/>
              </a:spcBef>
              <a:spcAft>
                <a:spcPts val="300"/>
              </a:spcAft>
            </a:pPr>
            <a:r>
              <a:rPr lang="en-US" sz="1350" dirty="0"/>
              <a:t>Canvas apps: Build an app from a blank canvas</a:t>
            </a:r>
          </a:p>
          <a:p>
            <a:pPr>
              <a:spcBef>
                <a:spcPts val="300"/>
              </a:spcBef>
              <a:spcAft>
                <a:spcPts val="300"/>
              </a:spcAft>
            </a:pPr>
            <a:r>
              <a:rPr lang="en-US" sz="1350" dirty="0"/>
              <a:t>Model-driven apps: Build from data in Microsoft Dataverse</a:t>
            </a:r>
          </a:p>
          <a:p>
            <a:pPr>
              <a:spcBef>
                <a:spcPts val="300"/>
              </a:spcBef>
              <a:spcAft>
                <a:spcPts val="300"/>
              </a:spcAft>
            </a:pPr>
            <a:r>
              <a:rPr lang="en-US" sz="135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306285" y="3984583"/>
            <a:ext cx="74007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441197" y="4118723"/>
            <a:ext cx="704088" cy="704088"/>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306285" y="4128366"/>
            <a:ext cx="7400756" cy="646331"/>
          </a:xfrm>
          <a:prstGeom prst="rect">
            <a:avLst/>
          </a:prstGeom>
          <a:noFill/>
        </p:spPr>
        <p:txBody>
          <a:bodyPr wrap="square" lIns="0" tIns="0" rIns="0" bIns="0" rtlCol="0" anchor="t">
            <a:spAutoFit/>
          </a:bodyPr>
          <a:lstStyle/>
          <a:p>
            <a:r>
              <a:rPr lang="en-US" sz="1500" dirty="0">
                <a:latin typeface="+mj-lt"/>
              </a:rPr>
              <a:t>Add artificial intelligence to your app with no code</a:t>
            </a:r>
          </a:p>
          <a:p>
            <a:r>
              <a:rPr lang="en-US" sz="1350" dirty="0">
                <a:latin typeface="+mj-lt"/>
              </a:rPr>
              <a:t>The prediction model: </a:t>
            </a:r>
            <a:r>
              <a:rPr lang="en-US" sz="135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pic>
        <p:nvPicPr>
          <p:cNvPr id="6" name="Picture 5" descr="Logo of Power Apps">
            <a:extLst>
              <a:ext uri="{FF2B5EF4-FFF2-40B4-BE49-F238E27FC236}">
                <a16:creationId xmlns:a16="http://schemas.microsoft.com/office/drawing/2014/main" id="{9BAAE122-418C-447D-9CE0-5C2F13B8EC27}"/>
              </a:ext>
            </a:extLst>
          </p:cNvPr>
          <p:cNvPicPr>
            <a:picLocks noChangeAspect="1"/>
          </p:cNvPicPr>
          <p:nvPr/>
        </p:nvPicPr>
        <p:blipFill>
          <a:blip r:embed="rId2"/>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8E0A3B48-0168-452B-A96C-17F2072D75D4}"/>
              </a:ext>
            </a:extLst>
          </p:cNvPr>
          <p:cNvSpPr/>
          <p:nvPr/>
        </p:nvSpPr>
        <p:spPr bwMode="auto">
          <a:xfrm>
            <a:off x="438150" y="1077516"/>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Canvas apps are a great option when you want to build an app from a blank canvas. You start by choosing the screen size: tablet or mobile, then you have a blank screen from which</a:t>
            </a:r>
            <a:br>
              <a:rPr lang="en-US" sz="1500" dirty="0">
                <a:solidFill>
                  <a:schemeClr val="tx1"/>
                </a:solidFill>
              </a:rPr>
            </a:br>
            <a:r>
              <a:rPr lang="en-US" sz="15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438150" y="2939637"/>
            <a:ext cx="4243388"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r>
              <a:rPr lang="en-US" sz="15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3"/>
          <a:srcRect l="14403" r="14366"/>
          <a:stretch/>
        </p:blipFill>
        <p:spPr>
          <a:xfrm>
            <a:off x="5053608" y="1589770"/>
            <a:ext cx="3400425" cy="2599756"/>
          </a:xfrm>
          <a:prstGeom prst="rect">
            <a:avLst/>
          </a:prstGeom>
        </p:spPr>
      </p:pic>
    </p:spTree>
    <p:extLst>
      <p:ext uri="{BB962C8B-B14F-4D97-AF65-F5344CB8AC3E}">
        <p14:creationId xmlns:p14="http://schemas.microsoft.com/office/powerpoint/2010/main" val="10987293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35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3"/>
          <a:stretch>
            <a:fillRect/>
          </a:stretch>
        </p:blipFill>
        <p:spPr>
          <a:xfrm>
            <a:off x="4748486" y="1989535"/>
            <a:ext cx="3886845" cy="1819275"/>
          </a:xfrm>
          <a:prstGeom prst="rect">
            <a:avLst/>
          </a:prstGeom>
        </p:spPr>
      </p:pic>
    </p:spTree>
    <p:extLst>
      <p:ext uri="{BB962C8B-B14F-4D97-AF65-F5344CB8AC3E}">
        <p14:creationId xmlns:p14="http://schemas.microsoft.com/office/powerpoint/2010/main" val="11634999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pic>
        <p:nvPicPr>
          <p:cNvPr id="6" name="Picture 5" descr="Logo of Power Apps">
            <a:extLst>
              <a:ext uri="{FF2B5EF4-FFF2-40B4-BE49-F238E27FC236}">
                <a16:creationId xmlns:a16="http://schemas.microsoft.com/office/drawing/2014/main" id="{D608641B-D1D7-427D-91AD-3801B552B663}"/>
              </a:ext>
            </a:extLst>
          </p:cNvPr>
          <p:cNvPicPr>
            <a:picLocks noChangeAspect="1"/>
          </p:cNvPicPr>
          <p:nvPr/>
        </p:nvPicPr>
        <p:blipFill>
          <a:blip r:embed="rId2"/>
          <a:stretch>
            <a:fillRect/>
          </a:stretch>
        </p:blipFill>
        <p:spPr>
          <a:xfrm>
            <a:off x="8092440" y="246888"/>
            <a:ext cx="609600" cy="609600"/>
          </a:xfrm>
          <a:prstGeom prst="rect">
            <a:avLst/>
          </a:prstGeom>
        </p:spPr>
      </p:pic>
      <p:sp>
        <p:nvSpPr>
          <p:cNvPr id="8" name="Rectangle 7">
            <a:extLst>
              <a:ext uri="{FF2B5EF4-FFF2-40B4-BE49-F238E27FC236}">
                <a16:creationId xmlns:a16="http://schemas.microsoft.com/office/drawing/2014/main" id="{1A8CA89A-5490-4C9A-B885-1B6D1B0AEDD3}"/>
              </a:ext>
            </a:extLst>
          </p:cNvPr>
          <p:cNvSpPr/>
          <p:nvPr/>
        </p:nvSpPr>
        <p:spPr bwMode="auto">
          <a:xfrm>
            <a:off x="438150" y="1077516"/>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438150" y="2939637"/>
            <a:ext cx="4143375" cy="1762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sz="15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4676775" y="1077516"/>
            <a:ext cx="4030266" cy="3624263"/>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02870" tIns="68580" rIns="102870" bIns="68580" numCol="1" spcCol="0" rtlCol="0" fromWordArt="0" anchor="t" anchorCtr="0" forceAA="0" compatLnSpc="1">
            <a:prstTxWarp prst="textNoShape">
              <a:avLst/>
            </a:prstTxWarp>
            <a:noAutofit/>
          </a:bodyPr>
          <a:lstStyle/>
          <a:p>
            <a:pPr lvl="0" fontAlgn="base"/>
            <a:endParaRPr lang="en-US" sz="15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3"/>
          <a:stretch>
            <a:fillRect/>
          </a:stretch>
        </p:blipFill>
        <p:spPr>
          <a:xfrm>
            <a:off x="4711226" y="1642200"/>
            <a:ext cx="3975227" cy="2423785"/>
          </a:xfrm>
          <a:prstGeom prst="rect">
            <a:avLst/>
          </a:prstGeom>
        </p:spPr>
      </p:pic>
    </p:spTree>
    <p:extLst>
      <p:ext uri="{BB962C8B-B14F-4D97-AF65-F5344CB8AC3E}">
        <p14:creationId xmlns:p14="http://schemas.microsoft.com/office/powerpoint/2010/main" val="13502575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dirty="0"/>
              <a:t>Power Apps and what it can do for you – continued</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2783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Security and Administration:</a:t>
            </a:r>
          </a:p>
          <a:p>
            <a:pPr marL="257175" indent="-257175">
              <a:spcBef>
                <a:spcPts val="450"/>
              </a:spcBef>
              <a:spcAft>
                <a:spcPts val="450"/>
              </a:spcAft>
              <a:buFont typeface="Arial" panose="020B0604020202020204" pitchFamily="34" charset="0"/>
              <a:buChar char="•"/>
            </a:pPr>
            <a:r>
              <a:rPr lang="en-US" sz="1500" dirty="0">
                <a:solidFill>
                  <a:schemeClr val="tx1"/>
                </a:solidFill>
              </a:rPr>
              <a:t>To manage security for Power Apps you can access admin.powerplatform.com/ </a:t>
            </a:r>
          </a:p>
          <a:p>
            <a:pPr marL="257175" indent="-257175">
              <a:spcBef>
                <a:spcPts val="450"/>
              </a:spcBef>
              <a:spcAft>
                <a:spcPts val="450"/>
              </a:spcAft>
              <a:buFont typeface="Arial" panose="020B0604020202020204" pitchFamily="34" charset="0"/>
              <a:buChar char="•"/>
            </a:pPr>
            <a:r>
              <a:rPr lang="en-US" sz="1500" dirty="0">
                <a:solidFill>
                  <a:schemeClr val="tx1"/>
                </a:solidFill>
              </a:rPr>
              <a:t>Power Apps also has its own set of PowerShell cmdlets for app creators, administrators, and developers that allow you to automate many of your administrative duties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8"/>
            <a:ext cx="4072925" cy="27843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Driving business value</a:t>
            </a:r>
            <a:r>
              <a:rPr lang="en-US" sz="1500" dirty="0">
                <a:solidFill>
                  <a:schemeClr val="tx1"/>
                </a:solidFill>
                <a:latin typeface="+mj-lt"/>
              </a:rPr>
              <a:t>:</a:t>
            </a:r>
            <a:endParaRPr lang="en-US" sz="1500" dirty="0">
              <a:solidFill>
                <a:schemeClr val="tx1"/>
              </a:solidFill>
            </a:endParaRPr>
          </a:p>
          <a:p>
            <a:pPr>
              <a:spcBef>
                <a:spcPts val="450"/>
              </a:spcBef>
              <a:spcAft>
                <a:spcPts val="450"/>
              </a:spcAft>
            </a:pPr>
            <a:r>
              <a:rPr lang="en-US" sz="1500" dirty="0">
                <a:solidFill>
                  <a:schemeClr val="tx1"/>
                </a:solidFill>
              </a:rPr>
              <a:t>Users can build apps with ease</a:t>
            </a:r>
          </a:p>
          <a:p>
            <a:pPr>
              <a:spcBef>
                <a:spcPts val="450"/>
              </a:spcBef>
              <a:spcAft>
                <a:spcPts val="450"/>
              </a:spcAft>
            </a:pPr>
            <a:r>
              <a:rPr lang="en-US" sz="1500" dirty="0">
                <a:solidFill>
                  <a:schemeClr val="tx1"/>
                </a:solidFill>
              </a:rPr>
              <a:t>Power Apps allows even the most entry level users to reduce paperwork, increase process efficiency, and ensure a single source of truth</a:t>
            </a:r>
          </a:p>
          <a:p>
            <a:pPr>
              <a:spcBef>
                <a:spcPts val="450"/>
              </a:spcBef>
              <a:spcAft>
                <a:spcPts val="450"/>
              </a:spcAft>
            </a:pPr>
            <a:endParaRPr lang="en-US" sz="1500" dirty="0">
              <a:solidFill>
                <a:schemeClr val="tx1"/>
              </a:solidFill>
            </a:endParaRPr>
          </a:p>
          <a:p>
            <a:pPr>
              <a:spcBef>
                <a:spcPts val="450"/>
              </a:spcBef>
              <a:spcAft>
                <a:spcPts val="450"/>
              </a:spcAft>
            </a:pPr>
            <a:endParaRPr lang="en-US" sz="1500" dirty="0">
              <a:solidFill>
                <a:schemeClr val="tx1"/>
              </a:solidFill>
            </a:endParaRPr>
          </a:p>
        </p:txBody>
      </p:sp>
    </p:spTree>
    <p:extLst>
      <p:ext uri="{BB962C8B-B14F-4D97-AF65-F5344CB8AC3E}">
        <p14:creationId xmlns:p14="http://schemas.microsoft.com/office/powerpoint/2010/main" val="38343734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D5C8-371B-43CB-85A5-0809F2A74AA7}"/>
              </a:ext>
            </a:extLst>
          </p:cNvPr>
          <p:cNvSpPr>
            <a:spLocks noGrp="1"/>
          </p:cNvSpPr>
          <p:nvPr>
            <p:ph type="title"/>
          </p:nvPr>
        </p:nvSpPr>
        <p:spPr>
          <a:xfrm>
            <a:off x="441197" y="342900"/>
            <a:ext cx="8263890" cy="415499"/>
          </a:xfrm>
        </p:spPr>
        <p:txBody>
          <a:bodyPr/>
          <a:lstStyle/>
          <a:p>
            <a:r>
              <a:rPr lang="en-US"/>
              <a:t>Learn basic elements </a:t>
            </a:r>
          </a:p>
        </p:txBody>
      </p:sp>
      <p:sp>
        <p:nvSpPr>
          <p:cNvPr id="25" name="Rectangle 24">
            <a:extLst>
              <a:ext uri="{FF2B5EF4-FFF2-40B4-BE49-F238E27FC236}">
                <a16:creationId xmlns:a16="http://schemas.microsoft.com/office/drawing/2014/main" id="{09C9588A-FE3C-4957-84E7-1141FF82BB4D}"/>
              </a:ext>
            </a:extLst>
          </p:cNvPr>
          <p:cNvSpPr/>
          <p:nvPr/>
        </p:nvSpPr>
        <p:spPr>
          <a:xfrm>
            <a:off x="438150" y="1096013"/>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Power Apps Studio</a:t>
            </a:r>
            <a:endParaRPr lang="en-US" sz="1500">
              <a:solidFill>
                <a:schemeClr val="bg1"/>
              </a:solidFill>
            </a:endParaRPr>
          </a:p>
        </p:txBody>
      </p:sp>
      <p:sp>
        <p:nvSpPr>
          <p:cNvPr id="102" name="Rectangle 101">
            <a:extLst>
              <a:ext uri="{FF2B5EF4-FFF2-40B4-BE49-F238E27FC236}">
                <a16:creationId xmlns:a16="http://schemas.microsoft.com/office/drawing/2014/main" id="{E75C9257-A353-4631-99F3-E9BBE0253B03}"/>
              </a:ext>
            </a:extLst>
          </p:cNvPr>
          <p:cNvSpPr/>
          <p:nvPr/>
        </p:nvSpPr>
        <p:spPr>
          <a:xfrm>
            <a:off x="2626178" y="1096013"/>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Interface you use to build your app</a:t>
            </a:r>
          </a:p>
        </p:txBody>
      </p:sp>
      <p:sp>
        <p:nvSpPr>
          <p:cNvPr id="95" name="Rectangle 94">
            <a:extLst>
              <a:ext uri="{FF2B5EF4-FFF2-40B4-BE49-F238E27FC236}">
                <a16:creationId xmlns:a16="http://schemas.microsoft.com/office/drawing/2014/main" id="{174D2AF3-D5E2-45AA-8E6C-474C85E9FFCF}"/>
              </a:ext>
            </a:extLst>
          </p:cNvPr>
          <p:cNvSpPr/>
          <p:nvPr/>
        </p:nvSpPr>
        <p:spPr>
          <a:xfrm>
            <a:off x="438150" y="1622262"/>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App format</a:t>
            </a:r>
            <a:endParaRPr lang="en-US" sz="1500">
              <a:solidFill>
                <a:schemeClr val="bg1"/>
              </a:solidFill>
            </a:endParaRPr>
          </a:p>
        </p:txBody>
      </p:sp>
      <p:sp>
        <p:nvSpPr>
          <p:cNvPr id="103" name="Rectangle 102">
            <a:extLst>
              <a:ext uri="{FF2B5EF4-FFF2-40B4-BE49-F238E27FC236}">
                <a16:creationId xmlns:a16="http://schemas.microsoft.com/office/drawing/2014/main" id="{297F3609-18F6-4D0F-990D-55862CAEF0AE}"/>
              </a:ext>
            </a:extLst>
          </p:cNvPr>
          <p:cNvSpPr/>
          <p:nvPr/>
        </p:nvSpPr>
        <p:spPr>
          <a:xfrm>
            <a:off x="2626178" y="1622262"/>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Mobile or tablet</a:t>
            </a:r>
          </a:p>
        </p:txBody>
      </p:sp>
      <p:sp>
        <p:nvSpPr>
          <p:cNvPr id="96" name="Rectangle 95">
            <a:extLst>
              <a:ext uri="{FF2B5EF4-FFF2-40B4-BE49-F238E27FC236}">
                <a16:creationId xmlns:a16="http://schemas.microsoft.com/office/drawing/2014/main" id="{AE619EEE-30CF-42D5-9328-A7D9EC13368D}"/>
              </a:ext>
            </a:extLst>
          </p:cNvPr>
          <p:cNvSpPr/>
          <p:nvPr/>
        </p:nvSpPr>
        <p:spPr>
          <a:xfrm>
            <a:off x="438150" y="2148511"/>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Galleries</a:t>
            </a:r>
            <a:endParaRPr lang="en-US" sz="1500">
              <a:solidFill>
                <a:schemeClr val="bg1"/>
              </a:solidFill>
            </a:endParaRPr>
          </a:p>
        </p:txBody>
      </p:sp>
      <p:sp>
        <p:nvSpPr>
          <p:cNvPr id="104" name="Rectangle 103">
            <a:extLst>
              <a:ext uri="{FF2B5EF4-FFF2-40B4-BE49-F238E27FC236}">
                <a16:creationId xmlns:a16="http://schemas.microsoft.com/office/drawing/2014/main" id="{BE0A56EB-1417-4221-81F8-904546D5626D}"/>
              </a:ext>
            </a:extLst>
          </p:cNvPr>
          <p:cNvSpPr/>
          <p:nvPr/>
        </p:nvSpPr>
        <p:spPr>
          <a:xfrm>
            <a:off x="2626178" y="2148511"/>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dirty="0"/>
              <a:t>Display rows from a table of data</a:t>
            </a:r>
          </a:p>
        </p:txBody>
      </p:sp>
      <p:sp>
        <p:nvSpPr>
          <p:cNvPr id="97" name="Rectangle 96">
            <a:extLst>
              <a:ext uri="{FF2B5EF4-FFF2-40B4-BE49-F238E27FC236}">
                <a16:creationId xmlns:a16="http://schemas.microsoft.com/office/drawing/2014/main" id="{621639B7-F815-480B-A975-9116224FBC1C}"/>
              </a:ext>
            </a:extLst>
          </p:cNvPr>
          <p:cNvSpPr/>
          <p:nvPr/>
        </p:nvSpPr>
        <p:spPr>
          <a:xfrm>
            <a:off x="438150" y="2674760"/>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Forms</a:t>
            </a:r>
            <a:endParaRPr lang="en-US" sz="1500">
              <a:solidFill>
                <a:schemeClr val="bg1"/>
              </a:solidFill>
            </a:endParaRPr>
          </a:p>
        </p:txBody>
      </p:sp>
      <p:sp>
        <p:nvSpPr>
          <p:cNvPr id="105" name="Rectangle 104">
            <a:extLst>
              <a:ext uri="{FF2B5EF4-FFF2-40B4-BE49-F238E27FC236}">
                <a16:creationId xmlns:a16="http://schemas.microsoft.com/office/drawing/2014/main" id="{72FAFE4D-D59F-40DF-9F99-8013332A7D10}"/>
              </a:ext>
            </a:extLst>
          </p:cNvPr>
          <p:cNvSpPr/>
          <p:nvPr/>
        </p:nvSpPr>
        <p:spPr>
          <a:xfrm>
            <a:off x="2626178" y="2674760"/>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dirty="0"/>
              <a:t>Display details from a specific table row </a:t>
            </a:r>
          </a:p>
        </p:txBody>
      </p:sp>
      <p:sp>
        <p:nvSpPr>
          <p:cNvPr id="98" name="Rectangle 97">
            <a:extLst>
              <a:ext uri="{FF2B5EF4-FFF2-40B4-BE49-F238E27FC236}">
                <a16:creationId xmlns:a16="http://schemas.microsoft.com/office/drawing/2014/main" id="{B4C0B8A9-E460-4EC8-889E-8BD82AA4BE87}"/>
              </a:ext>
            </a:extLst>
          </p:cNvPr>
          <p:cNvSpPr/>
          <p:nvPr/>
        </p:nvSpPr>
        <p:spPr>
          <a:xfrm>
            <a:off x="438150" y="3201009"/>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Input controls</a:t>
            </a:r>
            <a:endParaRPr lang="en-US" sz="1500">
              <a:solidFill>
                <a:schemeClr val="bg1"/>
              </a:solidFill>
            </a:endParaRPr>
          </a:p>
        </p:txBody>
      </p:sp>
      <p:sp>
        <p:nvSpPr>
          <p:cNvPr id="106" name="Rectangle 105">
            <a:extLst>
              <a:ext uri="{FF2B5EF4-FFF2-40B4-BE49-F238E27FC236}">
                <a16:creationId xmlns:a16="http://schemas.microsoft.com/office/drawing/2014/main" id="{A32FAE75-6C65-466D-B135-C2D67141ED00}"/>
              </a:ext>
            </a:extLst>
          </p:cNvPr>
          <p:cNvSpPr/>
          <p:nvPr/>
        </p:nvSpPr>
        <p:spPr>
          <a:xfrm>
            <a:off x="2626178" y="3201009"/>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Text inputs, buttons, dropdowns, toggles, and more</a:t>
            </a:r>
          </a:p>
        </p:txBody>
      </p:sp>
      <p:sp>
        <p:nvSpPr>
          <p:cNvPr id="99" name="Rectangle 98">
            <a:extLst>
              <a:ext uri="{FF2B5EF4-FFF2-40B4-BE49-F238E27FC236}">
                <a16:creationId xmlns:a16="http://schemas.microsoft.com/office/drawing/2014/main" id="{E007544B-85BE-46CB-8168-842A6DD84D82}"/>
              </a:ext>
            </a:extLst>
          </p:cNvPr>
          <p:cNvSpPr/>
          <p:nvPr/>
        </p:nvSpPr>
        <p:spPr>
          <a:xfrm>
            <a:off x="438150" y="3727258"/>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Intelligent controls</a:t>
            </a:r>
            <a:endParaRPr lang="en-US" sz="1500">
              <a:solidFill>
                <a:schemeClr val="bg1"/>
              </a:solidFill>
            </a:endParaRPr>
          </a:p>
        </p:txBody>
      </p:sp>
      <p:sp>
        <p:nvSpPr>
          <p:cNvPr id="107" name="Rectangle 106">
            <a:extLst>
              <a:ext uri="{FF2B5EF4-FFF2-40B4-BE49-F238E27FC236}">
                <a16:creationId xmlns:a16="http://schemas.microsoft.com/office/drawing/2014/main" id="{8DA8AF85-A79A-4B4E-835C-4D8F42FBADAB}"/>
              </a:ext>
            </a:extLst>
          </p:cNvPr>
          <p:cNvSpPr/>
          <p:nvPr/>
        </p:nvSpPr>
        <p:spPr>
          <a:xfrm>
            <a:off x="2626178" y="3727258"/>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Rich controls for more advanced operations</a:t>
            </a:r>
          </a:p>
        </p:txBody>
      </p:sp>
      <p:sp>
        <p:nvSpPr>
          <p:cNvPr id="100" name="Rectangle 99">
            <a:extLst>
              <a:ext uri="{FF2B5EF4-FFF2-40B4-BE49-F238E27FC236}">
                <a16:creationId xmlns:a16="http://schemas.microsoft.com/office/drawing/2014/main" id="{9677252C-D38B-42EE-A9A7-020D23D140CE}"/>
              </a:ext>
            </a:extLst>
          </p:cNvPr>
          <p:cNvSpPr/>
          <p:nvPr/>
        </p:nvSpPr>
        <p:spPr>
          <a:xfrm>
            <a:off x="438150" y="4253508"/>
            <a:ext cx="2109206" cy="448271"/>
          </a:xfrm>
          <a:prstGeom prst="rect">
            <a:avLst/>
          </a:prstGeom>
          <a:solidFill>
            <a:srgbClr val="243A5E"/>
          </a:solidFill>
          <a:ln>
            <a:noFill/>
          </a:ln>
        </p:spPr>
        <p:txBody>
          <a:bodyPr wrap="square" lIns="137160" tIns="109728" rIns="137160" bIns="109728" anchor="ctr">
            <a:noAutofit/>
          </a:bodyPr>
          <a:lstStyle/>
          <a:p>
            <a:r>
              <a:rPr lang="en-US" sz="1500">
                <a:solidFill>
                  <a:schemeClr val="bg1"/>
                </a:solidFill>
                <a:latin typeface="+mj-lt"/>
              </a:rPr>
              <a:t>Functions</a:t>
            </a:r>
            <a:endParaRPr lang="en-US" sz="1500">
              <a:solidFill>
                <a:schemeClr val="bg1"/>
              </a:solidFill>
            </a:endParaRPr>
          </a:p>
        </p:txBody>
      </p:sp>
      <p:sp>
        <p:nvSpPr>
          <p:cNvPr id="108" name="Rectangle 107">
            <a:extLst>
              <a:ext uri="{FF2B5EF4-FFF2-40B4-BE49-F238E27FC236}">
                <a16:creationId xmlns:a16="http://schemas.microsoft.com/office/drawing/2014/main" id="{346EE8E5-92CD-4135-894C-18797FA49242}"/>
              </a:ext>
            </a:extLst>
          </p:cNvPr>
          <p:cNvSpPr/>
          <p:nvPr/>
        </p:nvSpPr>
        <p:spPr>
          <a:xfrm>
            <a:off x="2626178" y="4253508"/>
            <a:ext cx="6078909" cy="448271"/>
          </a:xfrm>
          <a:prstGeom prst="rect">
            <a:avLst/>
          </a:prstGeom>
          <a:solidFill>
            <a:schemeClr val="bg1">
              <a:lumMod val="95000"/>
            </a:schemeClr>
          </a:solidFill>
          <a:ln>
            <a:noFill/>
          </a:ln>
        </p:spPr>
        <p:txBody>
          <a:bodyPr wrap="square" lIns="137160" tIns="109728" rIns="137160" bIns="109728" anchor="ctr">
            <a:noAutofit/>
          </a:bodyPr>
          <a:lstStyle/>
          <a:p>
            <a:r>
              <a:rPr lang="en-US" sz="1500"/>
              <a:t>Glue that binds all the controls, inputs and data sources</a:t>
            </a:r>
          </a:p>
        </p:txBody>
      </p:sp>
    </p:spTree>
    <p:extLst>
      <p:ext uri="{BB962C8B-B14F-4D97-AF65-F5344CB8AC3E}">
        <p14:creationId xmlns:p14="http://schemas.microsoft.com/office/powerpoint/2010/main" val="32694681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Manage identity and access</a:t>
            </a:r>
          </a:p>
          <a:p>
            <a:r>
              <a:rPr lang="en-US" dirty="0"/>
              <a:t>Implement platform protection</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Power Apps Studio</a:t>
            </a:r>
          </a:p>
        </p:txBody>
      </p:sp>
      <p:pic>
        <p:nvPicPr>
          <p:cNvPr id="4" name="Picture 3" descr="Logo of Power Apps">
            <a:extLst>
              <a:ext uri="{FF2B5EF4-FFF2-40B4-BE49-F238E27FC236}">
                <a16:creationId xmlns:a16="http://schemas.microsoft.com/office/drawing/2014/main" id="{83579595-8F6B-443C-B1E9-F52C26A84C48}"/>
              </a:ext>
            </a:extLst>
          </p:cNvPr>
          <p:cNvPicPr>
            <a:picLocks noChangeAspect="1"/>
          </p:cNvPicPr>
          <p:nvPr/>
        </p:nvPicPr>
        <p:blipFill>
          <a:blip r:embed="rId3"/>
          <a:stretch>
            <a:fillRect/>
          </a:stretch>
        </p:blipFill>
        <p:spPr>
          <a:xfrm>
            <a:off x="8092440" y="246888"/>
            <a:ext cx="609600" cy="609600"/>
          </a:xfrm>
          <a:prstGeom prst="rect">
            <a:avLst/>
          </a:prstGeom>
        </p:spPr>
      </p:pic>
      <p:sp>
        <p:nvSpPr>
          <p:cNvPr id="7" name="Rectangle 6">
            <a:extLst>
              <a:ext uri="{FF2B5EF4-FFF2-40B4-BE49-F238E27FC236}">
                <a16:creationId xmlns:a16="http://schemas.microsoft.com/office/drawing/2014/main" id="{6042C80B-51E5-4B0B-BB31-D731488143DD}"/>
              </a:ext>
              <a:ext uri="{C183D7F6-B498-43B3-948B-1728B52AA6E4}">
                <adec:decorative xmlns:adec="http://schemas.microsoft.com/office/drawing/2017/decorative" val="1"/>
              </a:ext>
            </a:extLst>
          </p:cNvPr>
          <p:cNvSpPr/>
          <p:nvPr/>
        </p:nvSpPr>
        <p:spPr bwMode="auto">
          <a:xfrm>
            <a:off x="442424" y="1076325"/>
            <a:ext cx="8267237" cy="3625454"/>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webpage of Power Apps">
            <a:extLst>
              <a:ext uri="{FF2B5EF4-FFF2-40B4-BE49-F238E27FC236}">
                <a16:creationId xmlns:a16="http://schemas.microsoft.com/office/drawing/2014/main" id="{FEE155B5-3C6B-4F4F-B9F5-D023BB04846B}"/>
              </a:ext>
            </a:extLst>
          </p:cNvPr>
          <p:cNvPicPr>
            <a:picLocks noChangeAspect="1"/>
          </p:cNvPicPr>
          <p:nvPr/>
        </p:nvPicPr>
        <p:blipFill>
          <a:blip r:embed="rId4"/>
          <a:stretch>
            <a:fillRect/>
          </a:stretch>
        </p:blipFill>
        <p:spPr>
          <a:xfrm>
            <a:off x="544830" y="1175888"/>
            <a:ext cx="4531995" cy="2275449"/>
          </a:xfrm>
          <a:prstGeom prst="rect">
            <a:avLst/>
          </a:prstGeom>
        </p:spPr>
      </p:pic>
      <p:pic>
        <p:nvPicPr>
          <p:cNvPr id="8" name="Picture 7" descr="Screenshot of the Home view of webpage of Power Apps">
            <a:extLst>
              <a:ext uri="{FF2B5EF4-FFF2-40B4-BE49-F238E27FC236}">
                <a16:creationId xmlns:a16="http://schemas.microsoft.com/office/drawing/2014/main" id="{270A7500-49B4-46A2-83B7-11B45A5014EA}"/>
              </a:ext>
            </a:extLst>
          </p:cNvPr>
          <p:cNvPicPr>
            <a:picLocks noChangeAspect="1"/>
          </p:cNvPicPr>
          <p:nvPr/>
        </p:nvPicPr>
        <p:blipFill>
          <a:blip r:embed="rId5"/>
          <a:stretch>
            <a:fillRect/>
          </a:stretch>
        </p:blipFill>
        <p:spPr>
          <a:xfrm>
            <a:off x="4542023" y="2160689"/>
            <a:ext cx="4049528" cy="2441865"/>
          </a:xfrm>
          <a:prstGeom prst="rect">
            <a:avLst/>
          </a:prstGeom>
        </p:spPr>
      </p:pic>
    </p:spTree>
    <p:extLst>
      <p:ext uri="{BB962C8B-B14F-4D97-AF65-F5344CB8AC3E}">
        <p14:creationId xmlns:p14="http://schemas.microsoft.com/office/powerpoint/2010/main" val="10075309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App format</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92701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the new view from Power Apps page">
            <a:extLst>
              <a:ext uri="{FF2B5EF4-FFF2-40B4-BE49-F238E27FC236}">
                <a16:creationId xmlns:a16="http://schemas.microsoft.com/office/drawing/2014/main" id="{CC2295C7-2631-4D60-A87C-E844E437BE3F}"/>
              </a:ext>
            </a:extLst>
          </p:cNvPr>
          <p:cNvPicPr>
            <a:picLocks noChangeAspect="1"/>
          </p:cNvPicPr>
          <p:nvPr/>
        </p:nvPicPr>
        <p:blipFill>
          <a:blip r:embed="rId4"/>
          <a:stretch>
            <a:fillRect/>
          </a:stretch>
        </p:blipFill>
        <p:spPr>
          <a:xfrm>
            <a:off x="1048182" y="1029645"/>
            <a:ext cx="7047638" cy="3556889"/>
          </a:xfrm>
          <a:prstGeom prst="rect">
            <a:avLst/>
          </a:prstGeom>
        </p:spPr>
      </p:pic>
    </p:spTree>
    <p:extLst>
      <p:ext uri="{BB962C8B-B14F-4D97-AF65-F5344CB8AC3E}">
        <p14:creationId xmlns:p14="http://schemas.microsoft.com/office/powerpoint/2010/main" val="29138382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Galleries</a:t>
            </a:r>
          </a:p>
        </p:txBody>
      </p:sp>
      <p:pic>
        <p:nvPicPr>
          <p:cNvPr id="6" name="Picture 5" descr="Logo of Power Apps">
            <a:extLst>
              <a:ext uri="{FF2B5EF4-FFF2-40B4-BE49-F238E27FC236}">
                <a16:creationId xmlns:a16="http://schemas.microsoft.com/office/drawing/2014/main" id="{5F2E881C-E18A-4B98-B9E0-17DA76BFE96F}"/>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5" name="Picture 4" descr="A screenshot of the create view from Power Apps page">
            <a:extLst>
              <a:ext uri="{FF2B5EF4-FFF2-40B4-BE49-F238E27FC236}">
                <a16:creationId xmlns:a16="http://schemas.microsoft.com/office/drawing/2014/main" id="{823DA720-03B3-42BF-AC2F-833CDE7B29F7}"/>
              </a:ext>
            </a:extLst>
          </p:cNvPr>
          <p:cNvPicPr>
            <a:picLocks noChangeAspect="1"/>
          </p:cNvPicPr>
          <p:nvPr/>
        </p:nvPicPr>
        <p:blipFill>
          <a:blip r:embed="rId4"/>
          <a:stretch>
            <a:fillRect/>
          </a:stretch>
        </p:blipFill>
        <p:spPr>
          <a:xfrm>
            <a:off x="564543" y="1029645"/>
            <a:ext cx="7643970" cy="3573029"/>
          </a:xfrm>
          <a:prstGeom prst="rect">
            <a:avLst/>
          </a:prstGeom>
        </p:spPr>
      </p:pic>
      <p:sp>
        <p:nvSpPr>
          <p:cNvPr id="9" name="Rectangle 8">
            <a:extLst>
              <a:ext uri="{FF2B5EF4-FFF2-40B4-BE49-F238E27FC236}">
                <a16:creationId xmlns:a16="http://schemas.microsoft.com/office/drawing/2014/main" id="{7CAB411E-0A63-4121-A015-B3F1E90AD1C7}"/>
              </a:ext>
              <a:ext uri="{C183D7F6-B498-43B3-948B-1728B52AA6E4}">
                <adec:decorative xmlns:adec="http://schemas.microsoft.com/office/drawing/2017/decorative" val="1"/>
              </a:ext>
            </a:extLst>
          </p:cNvPr>
          <p:cNvSpPr/>
          <p:nvPr/>
        </p:nvSpPr>
        <p:spPr bwMode="auto">
          <a:xfrm>
            <a:off x="442425" y="914400"/>
            <a:ext cx="7908620"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507015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Forms</a:t>
            </a:r>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80" y="1012627"/>
            <a:ext cx="467984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of Power Apps">
            <a:extLst>
              <a:ext uri="{FF2B5EF4-FFF2-40B4-BE49-F238E27FC236}">
                <a16:creationId xmlns:a16="http://schemas.microsoft.com/office/drawing/2014/main" id="{C4FB4E7F-30E4-4E42-8C4F-53DB0F14244A}"/>
              </a:ext>
            </a:extLst>
          </p:cNvPr>
          <p:cNvPicPr>
            <a:picLocks noChangeAspect="1"/>
          </p:cNvPicPr>
          <p:nvPr/>
        </p:nvPicPr>
        <p:blipFill>
          <a:blip r:embed="rId4"/>
          <a:stretch>
            <a:fillRect/>
          </a:stretch>
        </p:blipFill>
        <p:spPr>
          <a:xfrm>
            <a:off x="8092440" y="246888"/>
            <a:ext cx="609600" cy="609600"/>
          </a:xfrm>
          <a:prstGeom prst="rect">
            <a:avLst/>
          </a:prstGeom>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117879" y="914400"/>
            <a:ext cx="4908244"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6744676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Input Controls</a:t>
            </a:r>
          </a:p>
        </p:txBody>
      </p:sp>
      <p:pic>
        <p:nvPicPr>
          <p:cNvPr id="6" name="Picture 5" descr="Logo of Power Apps">
            <a:extLst>
              <a:ext uri="{FF2B5EF4-FFF2-40B4-BE49-F238E27FC236}">
                <a16:creationId xmlns:a16="http://schemas.microsoft.com/office/drawing/2014/main" id="{2CFE61CA-718B-4163-96D4-B15D982EA34C}"/>
              </a:ext>
            </a:extLst>
          </p:cNvPr>
          <p:cNvPicPr>
            <a:picLocks noChangeAspect="1"/>
          </p:cNvPicPr>
          <p:nvPr/>
        </p:nvPicPr>
        <p:blipFill>
          <a:blip r:embed="rId3"/>
          <a:stretch>
            <a:fillRect/>
          </a:stretch>
        </p:blipFill>
        <p:spPr>
          <a:xfrm>
            <a:off x="8092440" y="246888"/>
            <a:ext cx="609600" cy="609600"/>
          </a:xfrm>
          <a:prstGeom prst="rect">
            <a:avLst/>
          </a:prstGeom>
        </p:spPr>
      </p:pic>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652" y="1012453"/>
            <a:ext cx="4314696" cy="3591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2288138" y="914400"/>
            <a:ext cx="4567725"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92112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Functions</a:t>
            </a:r>
            <a:endParaRPr lang="en-US" b="1">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4243388"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Formulas combine many elements. Listed below are:</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Functions </a:t>
            </a:r>
            <a:r>
              <a:rPr lang="en-US" sz="1200" dirty="0">
                <a:solidFill>
                  <a:schemeClr val="tx1"/>
                </a:solidFill>
                <a:latin typeface="Segoe UI" panose="020B0502040204020203" pitchFamily="34" charset="0"/>
                <a:cs typeface="Segoe UI" panose="020B0502040204020203" pitchFamily="34" charset="0"/>
              </a:rPr>
              <a:t>take parameters, perform an operation, and return a value. For example, </a:t>
            </a:r>
            <a:r>
              <a:rPr lang="en-US" sz="1200" dirty="0">
                <a:solidFill>
                  <a:schemeClr val="tx1"/>
                </a:solidFill>
                <a:latin typeface="Segoe UI Semibold" panose="020B0702040204020203" pitchFamily="34" charset="0"/>
                <a:cs typeface="Segoe UI Semibold" panose="020B0702040204020203" pitchFamily="34" charset="0"/>
              </a:rPr>
              <a:t>Sqrt(25) </a:t>
            </a:r>
            <a:r>
              <a:rPr lang="en-US" sz="1200" dirty="0">
                <a:solidFill>
                  <a:schemeClr val="tx1"/>
                </a:solidFill>
                <a:latin typeface="Segoe UI" panose="020B0502040204020203" pitchFamily="34" charset="0"/>
                <a:cs typeface="Segoe UI" panose="020B0502040204020203" pitchFamily="34" charset="0"/>
              </a:rPr>
              <a:t>returns</a:t>
            </a:r>
            <a:r>
              <a:rPr lang="en-US" sz="1200" dirty="0">
                <a:solidFill>
                  <a:schemeClr val="tx1"/>
                </a:solidFill>
                <a:latin typeface="Segoe UI Semibold" panose="020B0702040204020203" pitchFamily="34" charset="0"/>
                <a:cs typeface="Segoe UI Semibold" panose="020B0702040204020203" pitchFamily="34" charset="0"/>
              </a:rPr>
              <a:t> 5.</a:t>
            </a:r>
            <a:r>
              <a:rPr lang="en-US" sz="1200" dirty="0">
                <a:solidFill>
                  <a:schemeClr val="tx1"/>
                </a:solidFill>
                <a:latin typeface="Segoe UI" panose="020B0502040204020203" pitchFamily="34" charset="0"/>
                <a:cs typeface="Segoe UI" panose="020B0502040204020203" pitchFamily="34" charset="0"/>
              </a:rPr>
              <a:t> Functions are modeled after Microsoft Excel functions. Some functions have side effects, such as </a:t>
            </a:r>
            <a:r>
              <a:rPr lang="en-US" sz="1200" dirty="0" err="1">
                <a:solidFill>
                  <a:schemeClr val="tx1"/>
                </a:solidFill>
                <a:latin typeface="Segoe UI Semibold" panose="020B0702040204020203" pitchFamily="34" charset="0"/>
                <a:cs typeface="Segoe UI Semibold" panose="020B0702040204020203" pitchFamily="34" charset="0"/>
              </a:rPr>
              <a:t>SubmitForm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which are appropriate only in a behavior formula such as </a:t>
            </a:r>
            <a:r>
              <a:rPr lang="en-US" sz="1200" dirty="0" err="1">
                <a:solidFill>
                  <a:schemeClr val="tx1"/>
                </a:solidFill>
                <a:latin typeface="Segoe UI Semibold" panose="020B0702040204020203" pitchFamily="34" charset="0"/>
                <a:cs typeface="Segoe UI Semibold" panose="020B0702040204020203" pitchFamily="34" charset="0"/>
              </a:rPr>
              <a:t>Button.OnSelect</a:t>
            </a:r>
            <a:r>
              <a:rPr lang="en-US" sz="1200" dirty="0">
                <a:solidFill>
                  <a:schemeClr val="tx1"/>
                </a:solidFill>
                <a:latin typeface="Segoe UI Semibold" panose="020B0702040204020203" pitchFamily="34" charset="0"/>
                <a:cs typeface="Segoe UI Semibold" panose="020B0702040204020203" pitchFamily="34" charset="0"/>
              </a:rPr>
              <a:t>.</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Signals</a:t>
            </a:r>
            <a:r>
              <a:rPr lang="en-US" sz="1200" dirty="0">
                <a:solidFill>
                  <a:schemeClr val="tx1"/>
                </a:solidFill>
                <a:latin typeface="Segoe UI" panose="020B0502040204020203" pitchFamily="34" charset="0"/>
                <a:cs typeface="Segoe UI" panose="020B0502040204020203" pitchFamily="34" charset="0"/>
              </a:rPr>
              <a:t> return information about the environment. For example, </a:t>
            </a:r>
            <a:r>
              <a:rPr lang="en-US" sz="1200" dirty="0">
                <a:solidFill>
                  <a:schemeClr val="tx1"/>
                </a:solidFill>
                <a:latin typeface="Segoe UI Semibold" panose="020B0702040204020203" pitchFamily="34" charset="0"/>
                <a:cs typeface="Segoe UI Semibold" panose="020B0702040204020203" pitchFamily="34" charset="0"/>
              </a:rPr>
              <a:t>Location </a:t>
            </a:r>
            <a:r>
              <a:rPr lang="en-US" sz="1200" dirty="0">
                <a:solidFill>
                  <a:schemeClr val="tx1"/>
                </a:solidFill>
                <a:latin typeface="Segoe UI" panose="020B0502040204020203" pitchFamily="34" charset="0"/>
                <a:cs typeface="Segoe UI" panose="020B0502040204020203" pitchFamily="34" charset="0"/>
              </a:rPr>
              <a:t>returns the device's current GPS coordinates. Signals don't take parameters or have side effects.</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Enumerations</a:t>
            </a:r>
            <a:r>
              <a:rPr lang="en-US" sz="1200" dirty="0">
                <a:solidFill>
                  <a:schemeClr val="tx1"/>
                </a:solidFill>
                <a:latin typeface="Segoe UI" panose="020B0502040204020203" pitchFamily="34" charset="0"/>
                <a:cs typeface="Segoe UI" panose="020B0502040204020203" pitchFamily="34" charset="0"/>
              </a:rPr>
              <a:t> return a pre-defined constant value. For example, </a:t>
            </a:r>
            <a:r>
              <a:rPr lang="en-US" sz="1200" dirty="0">
                <a:solidFill>
                  <a:schemeClr val="tx1"/>
                </a:solidFill>
                <a:latin typeface="Segoe UI Semibold" panose="020B0702040204020203" pitchFamily="34" charset="0"/>
                <a:cs typeface="Segoe UI Semibold" panose="020B0702040204020203" pitchFamily="34" charset="0"/>
              </a:rPr>
              <a:t>Color</a:t>
            </a:r>
            <a:r>
              <a:rPr lang="en-US" sz="1200" dirty="0">
                <a:solidFill>
                  <a:schemeClr val="tx1"/>
                </a:solidFill>
                <a:latin typeface="Segoe UI" panose="020B0502040204020203" pitchFamily="34" charset="0"/>
                <a:cs typeface="Segoe UI" panose="020B0502040204020203" pitchFamily="34" charset="0"/>
              </a:rPr>
              <a:t> is an enumeration that has pre-defined values for </a:t>
            </a:r>
            <a:r>
              <a:rPr lang="en-US" sz="1200" dirty="0" err="1">
                <a:solidFill>
                  <a:schemeClr val="tx1"/>
                </a:solidFill>
                <a:latin typeface="Segoe UI Semibold" panose="020B0702040204020203" pitchFamily="34" charset="0"/>
                <a:cs typeface="Segoe UI Semibold" panose="020B0702040204020203" pitchFamily="34" charset="0"/>
              </a:rPr>
              <a:t>Color.Red</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err="1">
                <a:solidFill>
                  <a:schemeClr val="tx1"/>
                </a:solidFill>
                <a:latin typeface="Segoe UI Semibold" panose="020B0702040204020203" pitchFamily="34" charset="0"/>
                <a:cs typeface="Segoe UI Semibold" panose="020B0702040204020203" pitchFamily="34" charset="0"/>
              </a:rPr>
              <a:t>Color.Blue</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so forth. Common enumerations are included here; function-specific enumerations are described with the function.</a:t>
            </a:r>
          </a:p>
          <a:p>
            <a:pPr marL="180975" indent="-133350">
              <a:spcAft>
                <a:spcPts val="225"/>
              </a:spcAft>
              <a:buFont typeface="Arial" panose="020B0604020202020204" pitchFamily="34" charset="0"/>
              <a:buChar char="•"/>
            </a:pPr>
            <a:r>
              <a:rPr lang="en-US" sz="1200" dirty="0">
                <a:solidFill>
                  <a:schemeClr val="tx1"/>
                </a:solidFill>
                <a:latin typeface="Segoe UI Semibold" panose="020B0702040204020203" pitchFamily="34" charset="0"/>
                <a:cs typeface="Segoe UI Semibold" panose="020B0702040204020203" pitchFamily="34" charset="0"/>
              </a:rPr>
              <a:t>Named operators, </a:t>
            </a:r>
            <a:r>
              <a:rPr lang="en-US" sz="1200" dirty="0">
                <a:solidFill>
                  <a:schemeClr val="tx1"/>
                </a:solidFill>
                <a:latin typeface="Segoe UI" panose="020B0502040204020203" pitchFamily="34" charset="0"/>
                <a:cs typeface="Segoe UI" panose="020B0502040204020203" pitchFamily="34" charset="0"/>
              </a:rPr>
              <a:t>such as </a:t>
            </a:r>
            <a:r>
              <a:rPr lang="en-US" sz="1200" dirty="0" err="1">
                <a:solidFill>
                  <a:schemeClr val="tx1"/>
                </a:solidFill>
                <a:latin typeface="Segoe UI Semibold" panose="020B0702040204020203" pitchFamily="34" charset="0"/>
                <a:cs typeface="Segoe UI Semibold" panose="020B0702040204020203" pitchFamily="34" charset="0"/>
              </a:rPr>
              <a:t>ThisItem</a:t>
            </a:r>
            <a:r>
              <a:rPr lang="en-US" sz="1200" dirty="0">
                <a:solidFill>
                  <a:schemeClr val="tx1"/>
                </a:solidFill>
                <a:latin typeface="Segoe UI Semibold" panose="020B0702040204020203" pitchFamily="34" charset="0"/>
                <a:cs typeface="Segoe UI Semibold" panose="020B0702040204020203" pitchFamily="34" charset="0"/>
              </a:rPr>
              <a:t> </a:t>
            </a:r>
            <a:r>
              <a:rPr lang="en-US" sz="1200" dirty="0">
                <a:solidFill>
                  <a:schemeClr val="tx1"/>
                </a:solidFill>
                <a:latin typeface="Segoe UI" panose="020B0502040204020203" pitchFamily="34" charset="0"/>
                <a:cs typeface="Segoe UI" panose="020B0502040204020203" pitchFamily="34" charset="0"/>
              </a:rPr>
              <a:t>and </a:t>
            </a:r>
            <a:r>
              <a:rPr lang="en-US" sz="1200" dirty="0">
                <a:solidFill>
                  <a:schemeClr val="tx1"/>
                </a:solidFill>
                <a:latin typeface="Segoe UI Semibold" panose="020B0702040204020203" pitchFamily="34" charset="0"/>
                <a:cs typeface="Segoe UI Semibold" panose="020B0702040204020203" pitchFamily="34" charset="0"/>
              </a:rPr>
              <a:t>Parent,</a:t>
            </a:r>
            <a:r>
              <a:rPr lang="en-US" sz="1200" dirty="0">
                <a:solidFill>
                  <a:schemeClr val="tx1"/>
                </a:solidFill>
                <a:latin typeface="Segoe UI" panose="020B0502040204020203" pitchFamily="34" charset="0"/>
                <a:cs typeface="Segoe UI" panose="020B0502040204020203" pitchFamily="34" charset="0"/>
              </a:rPr>
              <a:t> provide access to information from within a container.</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800600" y="1077516"/>
            <a:ext cx="3906441"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Illustration of Power Apps recalculating the sum of two numbers">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736" y="1942106"/>
            <a:ext cx="3790169" cy="18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93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438151"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Prepare to share an app:</a:t>
            </a:r>
          </a:p>
          <a:p>
            <a:pPr>
              <a:spcBef>
                <a:spcPts val="450"/>
              </a:spcBef>
              <a:spcAft>
                <a:spcPts val="450"/>
              </a:spcAft>
            </a:pPr>
            <a:r>
              <a:rPr lang="en-US" sz="1500" dirty="0">
                <a:solidFill>
                  <a:schemeClr val="tx1"/>
                </a:solidFill>
              </a:rPr>
              <a:t>Save the app</a:t>
            </a:r>
          </a:p>
          <a:p>
            <a:pPr>
              <a:spcBef>
                <a:spcPts val="450"/>
              </a:spcBef>
              <a:spcAft>
                <a:spcPts val="450"/>
              </a:spcAft>
            </a:pPr>
            <a:r>
              <a:rPr lang="en-US" sz="1500" dirty="0">
                <a:solidFill>
                  <a:schemeClr val="tx1"/>
                </a:solidFill>
              </a:rPr>
              <a:t>Click “Share”</a:t>
            </a:r>
          </a:p>
          <a:p>
            <a:pPr>
              <a:spcBef>
                <a:spcPts val="450"/>
              </a:spcBef>
              <a:spcAft>
                <a:spcPts val="450"/>
              </a:spcAft>
            </a:pPr>
            <a:r>
              <a:rPr lang="en-US" sz="1500" dirty="0">
                <a:solidFill>
                  <a:schemeClr val="tx1"/>
                </a:solidFill>
              </a:rPr>
              <a:t>Specify users or groups</a:t>
            </a:r>
          </a:p>
          <a:p>
            <a:pPr>
              <a:spcBef>
                <a:spcPts val="450"/>
              </a:spcBef>
              <a:spcAft>
                <a:spcPts val="450"/>
              </a:spcAft>
            </a:pPr>
            <a:r>
              <a:rPr lang="en-US" sz="15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4634116" y="1500159"/>
            <a:ext cx="4072925" cy="188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Permissions</a:t>
            </a:r>
            <a:r>
              <a:rPr lang="en-US" sz="1500">
                <a:solidFill>
                  <a:schemeClr val="tx1"/>
                </a:solidFill>
                <a:latin typeface="+mj-lt"/>
              </a:rPr>
              <a:t>:</a:t>
            </a:r>
            <a:endParaRPr lang="en-US" sz="1500">
              <a:solidFill>
                <a:schemeClr val="tx1"/>
              </a:solidFill>
            </a:endParaRPr>
          </a:p>
          <a:p>
            <a:pPr>
              <a:spcBef>
                <a:spcPts val="450"/>
              </a:spcBef>
              <a:spcAft>
                <a:spcPts val="450"/>
              </a:spcAft>
            </a:pPr>
            <a:r>
              <a:rPr lang="en-US" sz="1500">
                <a:solidFill>
                  <a:schemeClr val="tx1"/>
                </a:solidFill>
              </a:rPr>
              <a:t>Users and contributors need permissions to any data connects and gateways that a shared app uses</a:t>
            </a:r>
          </a:p>
          <a:p>
            <a:pPr>
              <a:spcBef>
                <a:spcPts val="450"/>
              </a:spcBef>
              <a:spcAft>
                <a:spcPts val="450"/>
              </a:spcAft>
            </a:pPr>
            <a:r>
              <a:rPr lang="en-US" sz="15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Model-driven apps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Segoe UI" panose="020B0502040204020203" pitchFamily="34" charset="0"/>
                <a:cs typeface="Segoe UI" panose="020B0502040204020203" pitchFamily="34" charset="0"/>
              </a:rPr>
              <a:t>The approach to making model-driven apps: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Model your business data</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Define your business processes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32116" y="1241224"/>
            <a:ext cx="5361909" cy="32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7930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6915535" y="2159759"/>
            <a:ext cx="1647971" cy="2016458"/>
          </a:xfrm>
          <a:prstGeom prst="rect">
            <a:avLst/>
          </a:prstGeom>
          <a:noFill/>
        </p:spPr>
        <p:txBody>
          <a:bodyPr wrap="square" lIns="0" tIns="0" rIns="0" bIns="0" rtlCol="0" anchor="t" anchorCtr="1">
            <a:noAutofit/>
          </a:bodyPr>
          <a:lstStyle/>
          <a:p>
            <a:r>
              <a:rPr lang="en-US" dirty="0">
                <a:latin typeface="+mj-lt"/>
              </a:rPr>
              <a:t>Visualization</a:t>
            </a:r>
          </a:p>
          <a:p>
            <a:pPr marL="257175" indent="-257175">
              <a:buFont typeface="Arial" panose="020B0604020202020204" pitchFamily="34" charset="0"/>
              <a:buChar char="•"/>
            </a:pPr>
            <a:r>
              <a:rPr lang="en-US" dirty="0"/>
              <a:t>Charts</a:t>
            </a:r>
          </a:p>
          <a:p>
            <a:pPr marL="257175" indent="-257175">
              <a:buFont typeface="Arial" panose="020B0604020202020204" pitchFamily="34" charset="0"/>
              <a:buChar char="•"/>
            </a:pPr>
            <a:r>
              <a:rPr lang="en-US" dirty="0"/>
              <a:t>Dashboards</a:t>
            </a:r>
          </a:p>
          <a:p>
            <a:pPr marL="257175" indent="-257175">
              <a:buFont typeface="Arial" panose="020B0604020202020204" pitchFamily="34" charset="0"/>
              <a:buChar char="•"/>
            </a:pPr>
            <a:r>
              <a:rPr lang="en-US"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481088" y="2159759"/>
            <a:ext cx="1688910" cy="1740630"/>
          </a:xfrm>
          <a:prstGeom prst="rect">
            <a:avLst/>
          </a:prstGeom>
          <a:noFill/>
        </p:spPr>
        <p:txBody>
          <a:bodyPr wrap="square" lIns="0" tIns="0" rIns="0" bIns="0" rtlCol="0" anchor="ctr">
            <a:noAutofit/>
          </a:bodyPr>
          <a:lstStyle/>
          <a:p>
            <a:r>
              <a:rPr lang="en-US" dirty="0">
                <a:latin typeface="+mj-lt"/>
              </a:rPr>
              <a:t>Data</a:t>
            </a:r>
          </a:p>
          <a:p>
            <a:pPr marL="257175" indent="-257175">
              <a:buFont typeface="Arial" panose="020B0604020202020204" pitchFamily="34" charset="0"/>
              <a:buChar char="•"/>
            </a:pPr>
            <a:r>
              <a:rPr lang="en-US" dirty="0"/>
              <a:t>Tables</a:t>
            </a:r>
          </a:p>
          <a:p>
            <a:pPr marL="257175" indent="-257175">
              <a:buFont typeface="Arial" panose="020B0604020202020204" pitchFamily="34" charset="0"/>
              <a:buChar char="•"/>
            </a:pPr>
            <a:r>
              <a:rPr lang="en-US" dirty="0"/>
              <a:t>Columns</a:t>
            </a:r>
          </a:p>
          <a:p>
            <a:pPr marL="257175" indent="-257175">
              <a:buFont typeface="Arial" panose="020B0604020202020204" pitchFamily="34" charset="0"/>
              <a:buChar char="•"/>
            </a:pPr>
            <a:r>
              <a:rPr lang="en-US"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2564490" y="2159760"/>
            <a:ext cx="1781033" cy="1514900"/>
          </a:xfrm>
          <a:prstGeom prst="rect">
            <a:avLst/>
          </a:prstGeom>
          <a:noFill/>
        </p:spPr>
        <p:txBody>
          <a:bodyPr wrap="square" lIns="0" tIns="0" rIns="0" bIns="0" rtlCol="0" anchor="ctr">
            <a:noAutofit/>
          </a:bodyPr>
          <a:lstStyle/>
          <a:p>
            <a:r>
              <a:rPr lang="en-US" dirty="0">
                <a:latin typeface="+mj-lt"/>
              </a:rPr>
              <a:t>User interface</a:t>
            </a:r>
          </a:p>
          <a:p>
            <a:pPr marL="257175" indent="-257175">
              <a:buFont typeface="Arial" panose="020B0604020202020204" pitchFamily="34" charset="0"/>
              <a:buChar char="•"/>
            </a:pPr>
            <a:r>
              <a:rPr lang="en-US" dirty="0"/>
              <a:t>App</a:t>
            </a:r>
          </a:p>
          <a:p>
            <a:pPr marL="257175" indent="-257175">
              <a:buFont typeface="Arial" panose="020B0604020202020204" pitchFamily="34" charset="0"/>
              <a:buChar char="•"/>
            </a:pPr>
            <a:r>
              <a:rPr lang="en-US" dirty="0"/>
              <a:t>Site map</a:t>
            </a:r>
          </a:p>
          <a:p>
            <a:pPr marL="257175" indent="-257175">
              <a:buFont typeface="Arial" panose="020B0604020202020204" pitchFamily="34" charset="0"/>
              <a:buChar char="•"/>
            </a:pPr>
            <a:r>
              <a:rPr lang="en-US" dirty="0"/>
              <a:t>Forms</a:t>
            </a:r>
          </a:p>
          <a:p>
            <a:pPr marL="257175" indent="-257175">
              <a:buFont typeface="Arial" panose="020B0604020202020204" pitchFamily="34" charset="0"/>
              <a:buChar char="•"/>
            </a:pPr>
            <a:r>
              <a:rPr lang="en-US"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4740015" y="2159759"/>
            <a:ext cx="1781029" cy="1938992"/>
          </a:xfrm>
          <a:prstGeom prst="rect">
            <a:avLst/>
          </a:prstGeom>
          <a:noFill/>
        </p:spPr>
        <p:txBody>
          <a:bodyPr wrap="square" lIns="0" tIns="0" rIns="0" bIns="0" rtlCol="0" anchor="ctr">
            <a:spAutoFit/>
          </a:bodyPr>
          <a:lstStyle/>
          <a:p>
            <a:r>
              <a:rPr lang="en-US" dirty="0">
                <a:latin typeface="+mj-lt"/>
              </a:rPr>
              <a:t>Logic</a:t>
            </a:r>
          </a:p>
          <a:p>
            <a:pPr marL="257175" indent="-257175">
              <a:buFont typeface="Arial" panose="020B0604020202020204" pitchFamily="34" charset="0"/>
              <a:buChar char="•"/>
            </a:pPr>
            <a:r>
              <a:rPr lang="en-US" dirty="0"/>
              <a:t>Business </a:t>
            </a:r>
          </a:p>
          <a:p>
            <a:r>
              <a:rPr lang="en-US" dirty="0"/>
              <a:t>    process flows</a:t>
            </a:r>
          </a:p>
          <a:p>
            <a:pPr marL="257175" indent="-257175">
              <a:buFont typeface="Arial" panose="020B0604020202020204" pitchFamily="34" charset="0"/>
              <a:buChar char="•"/>
            </a:pPr>
            <a:r>
              <a:rPr lang="en-US" dirty="0"/>
              <a:t>Workflows</a:t>
            </a:r>
          </a:p>
          <a:p>
            <a:pPr marL="257175" indent="-257175">
              <a:buFont typeface="Arial" panose="020B0604020202020204" pitchFamily="34" charset="0"/>
              <a:buChar char="•"/>
            </a:pPr>
            <a:r>
              <a:rPr lang="en-US" dirty="0"/>
              <a:t>Actions</a:t>
            </a:r>
          </a:p>
          <a:p>
            <a:pPr marL="257175" indent="-257175">
              <a:buFont typeface="Arial" panose="020B0604020202020204" pitchFamily="34" charset="0"/>
              <a:buChar char="•"/>
            </a:pPr>
            <a:r>
              <a:rPr lang="en-US" dirty="0"/>
              <a:t>Business rules</a:t>
            </a:r>
          </a:p>
          <a:p>
            <a:pPr marL="257175" indent="-257175">
              <a:buFont typeface="Arial" panose="020B0604020202020204" pitchFamily="34" charset="0"/>
              <a:buChar char="•"/>
            </a:pPr>
            <a:r>
              <a:rPr lang="en-US"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2449174"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4619167"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6717509" y="2159760"/>
            <a:ext cx="1" cy="136785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878409" y="1097226"/>
            <a:ext cx="740664" cy="736092"/>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2742247" y="1088747"/>
            <a:ext cx="740664" cy="740664"/>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5055718" y="1099043"/>
            <a:ext cx="740664" cy="74066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7369189" y="1113665"/>
            <a:ext cx="740664" cy="736092"/>
          </a:xfrm>
          <a:prstGeom prst="rect">
            <a:avLst/>
          </a:prstGeom>
        </p:spPr>
      </p:pic>
    </p:spTree>
    <p:extLst>
      <p:ext uri="{BB962C8B-B14F-4D97-AF65-F5344CB8AC3E}">
        <p14:creationId xmlns:p14="http://schemas.microsoft.com/office/powerpoint/2010/main" val="27235338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Design of model-driven apps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Forms</a:t>
            </a:r>
          </a:p>
          <a:p>
            <a:pPr>
              <a:spcAft>
                <a:spcPts val="225"/>
              </a:spcAft>
            </a:pPr>
            <a:r>
              <a:rPr lang="en-US" sz="135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Views</a:t>
            </a:r>
          </a:p>
          <a:p>
            <a:pPr>
              <a:spcAft>
                <a:spcPts val="225"/>
              </a:spcAft>
            </a:pPr>
            <a:r>
              <a:rPr lang="en-US" sz="1350" dirty="0">
                <a:solidFill>
                  <a:schemeClr val="tx1"/>
                </a:solidFill>
                <a:latin typeface="Segoe UI" panose="020B0502040204020203" pitchFamily="34" charset="0"/>
                <a:cs typeface="Segoe UI" panose="020B0502040204020203" pitchFamily="34" charset="0"/>
              </a:rPr>
              <a:t>A list view of the rows for each table</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Charts</a:t>
            </a:r>
          </a:p>
          <a:p>
            <a:pPr>
              <a:spcAft>
                <a:spcPts val="225"/>
              </a:spcAft>
            </a:pPr>
            <a:r>
              <a:rPr lang="en-US" sz="135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225"/>
              </a:spcAft>
            </a:pP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Dashboards</a:t>
            </a:r>
          </a:p>
          <a:p>
            <a:pPr>
              <a:spcAft>
                <a:spcPts val="225"/>
              </a:spcAft>
            </a:pPr>
            <a:r>
              <a:rPr lang="en-US" sz="1350" dirty="0">
                <a:solidFill>
                  <a:schemeClr val="tx1"/>
                </a:solidFill>
                <a:latin typeface="Segoe UI" panose="020B0502040204020203" pitchFamily="34" charset="0"/>
                <a:cs typeface="Segoe UI" panose="020B0502040204020203" pitchFamily="34" charset="0"/>
              </a:rPr>
              <a:t>Providing an insightful, graphical overview of the data</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omputer screen&#10;&#10;Description automatically generated">
            <a:extLst>
              <a:ext uri="{FF2B5EF4-FFF2-40B4-BE49-F238E27FC236}">
                <a16:creationId xmlns:a16="http://schemas.microsoft.com/office/drawing/2014/main" id="{05A95315-7535-4A6E-BB74-988E7DE1C943}"/>
              </a:ext>
              <a:ext uri="{C183D7F6-B498-43B3-948B-1728B52AA6E4}">
                <adec:decorative xmlns:adec="http://schemas.microsoft.com/office/drawing/2017/decorative" val="0"/>
              </a:ext>
            </a:extLst>
          </p:cNvPr>
          <p:cNvPicPr>
            <a:picLocks noChangeAspect="1" noChangeArrowheads="1"/>
          </p:cNvPicPr>
          <p:nvPr/>
        </p:nvPicPr>
        <p:blipFill>
          <a:blip r:embed="rId4"/>
          <a:srcRect/>
          <a:stretch/>
        </p:blipFill>
        <p:spPr bwMode="auto">
          <a:xfrm>
            <a:off x="3332116" y="1513717"/>
            <a:ext cx="5361909" cy="273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41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Manage security operations</a:t>
            </a:r>
          </a:p>
          <a:p>
            <a:r>
              <a:rPr lang="en-US" dirty="0"/>
              <a:t>Secure data and applications</a:t>
            </a:r>
          </a:p>
          <a:p>
            <a:r>
              <a:rPr lang="en-US" dirty="0"/>
              <a:t>Lots of AZ-500 tips and  tricks!</a:t>
            </a:r>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C68-EC56-4AEC-8F42-C961A59DA8AC}"/>
              </a:ext>
            </a:extLst>
          </p:cNvPr>
          <p:cNvSpPr>
            <a:spLocks noGrp="1"/>
          </p:cNvSpPr>
          <p:nvPr>
            <p:ph type="title"/>
          </p:nvPr>
        </p:nvSpPr>
        <p:spPr/>
        <p:txBody>
          <a:bodyPr/>
          <a:lstStyle/>
          <a:p>
            <a:r>
              <a:rPr lang="en-US" dirty="0"/>
              <a:t>Power Apps portals and what they can do for you</a:t>
            </a:r>
          </a:p>
        </p:txBody>
      </p:sp>
      <p:sp>
        <p:nvSpPr>
          <p:cNvPr id="5" name="Rectangle 4">
            <a:extLst>
              <a:ext uri="{FF2B5EF4-FFF2-40B4-BE49-F238E27FC236}">
                <a16:creationId xmlns:a16="http://schemas.microsoft.com/office/drawing/2014/main" id="{E5165013-24A3-449D-B9C6-56563D14272C}"/>
              </a:ext>
            </a:extLst>
          </p:cNvPr>
          <p:cNvSpPr>
            <a:spLocks/>
          </p:cNvSpPr>
          <p:nvPr/>
        </p:nvSpPr>
        <p:spPr bwMode="auto">
          <a:xfrm>
            <a:off x="438148" y="965916"/>
            <a:ext cx="2668604" cy="350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Modern audience:</a:t>
            </a:r>
          </a:p>
          <a:p>
            <a:pPr marL="257175" indent="-257175">
              <a:buFont typeface="Arial" panose="020B0604020202020204" pitchFamily="34" charset="0"/>
              <a:buChar char="•"/>
            </a:pPr>
            <a:r>
              <a:rPr lang="en-US" sz="1500" dirty="0">
                <a:solidFill>
                  <a:schemeClr val="tx1"/>
                </a:solidFill>
              </a:rPr>
              <a:t>By using Power Apps portals, you can provide them with a branded, personalized, self-service experience.</a:t>
            </a:r>
          </a:p>
          <a:p>
            <a:pPr marL="257175" indent="-257175">
              <a:buFont typeface="Arial" panose="020B0604020202020204" pitchFamily="34" charset="0"/>
              <a:buChar char="•"/>
            </a:pPr>
            <a:r>
              <a:rPr lang="en-US" sz="1500" dirty="0">
                <a:solidFill>
                  <a:schemeClr val="tx1"/>
                </a:solidFill>
              </a:rPr>
              <a:t>Portals help you provide an organized, searchable knowledge </a:t>
            </a:r>
          </a:p>
          <a:p>
            <a:pPr marL="257175" indent="-257175">
              <a:buFont typeface="Arial" panose="020B0604020202020204" pitchFamily="34" charset="0"/>
              <a:buChar char="•"/>
            </a:pPr>
            <a:r>
              <a:rPr lang="en-US" sz="1500" dirty="0">
                <a:solidFill>
                  <a:schemeClr val="tx1"/>
                </a:solidFill>
              </a:rPr>
              <a:t>Portals provide simple navigation with seamless transitions between self and assisted support.</a:t>
            </a:r>
          </a:p>
        </p:txBody>
      </p:sp>
      <p:sp>
        <p:nvSpPr>
          <p:cNvPr id="7" name="Rectangle 6">
            <a:extLst>
              <a:ext uri="{FF2B5EF4-FFF2-40B4-BE49-F238E27FC236}">
                <a16:creationId xmlns:a16="http://schemas.microsoft.com/office/drawing/2014/main" id="{46BE3CBD-F45C-4E0C-87A3-5AD7DB8BDDF3}"/>
              </a:ext>
            </a:extLst>
          </p:cNvPr>
          <p:cNvSpPr>
            <a:spLocks/>
          </p:cNvSpPr>
          <p:nvPr/>
        </p:nvSpPr>
        <p:spPr bwMode="auto">
          <a:xfrm>
            <a:off x="3235791" y="946598"/>
            <a:ext cx="2668604" cy="35044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Modern business:</a:t>
            </a:r>
          </a:p>
          <a:p>
            <a:pPr marL="257175" indent="-257175">
              <a:buFont typeface="Arial" panose="020B0604020202020204" pitchFamily="34" charset="0"/>
              <a:buChar char="•"/>
            </a:pPr>
            <a:r>
              <a:rPr lang="en-US" sz="1500" dirty="0">
                <a:solidFill>
                  <a:schemeClr val="tx1"/>
                </a:solidFill>
              </a:rPr>
              <a:t>Provide self-service support</a:t>
            </a:r>
          </a:p>
          <a:p>
            <a:pPr marL="257175" indent="-257175">
              <a:buFont typeface="Arial" panose="020B0604020202020204" pitchFamily="34" charset="0"/>
              <a:buChar char="•"/>
            </a:pPr>
            <a:r>
              <a:rPr lang="en-US" sz="1500" dirty="0">
                <a:solidFill>
                  <a:schemeClr val="tx1"/>
                </a:solidFill>
              </a:rPr>
              <a:t>Build a sales pipeline</a:t>
            </a:r>
          </a:p>
          <a:p>
            <a:pPr marL="257175" indent="-257175">
              <a:buFont typeface="Arial" panose="020B0604020202020204" pitchFamily="34" charset="0"/>
              <a:buChar char="•"/>
            </a:pPr>
            <a:r>
              <a:rPr lang="en-US" sz="1500" dirty="0">
                <a:solidFill>
                  <a:schemeClr val="tx1"/>
                </a:solidFill>
              </a:rPr>
              <a:t>Empower employees</a:t>
            </a:r>
          </a:p>
          <a:p>
            <a:pPr marL="257175" indent="-257175">
              <a:buFont typeface="Arial" panose="020B0604020202020204" pitchFamily="34" charset="0"/>
              <a:buChar char="•"/>
            </a:pPr>
            <a:r>
              <a:rPr lang="en-US" sz="1500" dirty="0">
                <a:solidFill>
                  <a:schemeClr val="tx1"/>
                </a:solidFill>
              </a:rPr>
              <a:t>Engage mobile workforce</a:t>
            </a:r>
          </a:p>
        </p:txBody>
      </p:sp>
      <p:sp>
        <p:nvSpPr>
          <p:cNvPr id="9" name="Rectangle 8">
            <a:extLst>
              <a:ext uri="{FF2B5EF4-FFF2-40B4-BE49-F238E27FC236}">
                <a16:creationId xmlns:a16="http://schemas.microsoft.com/office/drawing/2014/main" id="{EFB191D7-CC34-4874-BA5D-277DE4C115A8}"/>
              </a:ext>
            </a:extLst>
          </p:cNvPr>
          <p:cNvSpPr>
            <a:spLocks/>
          </p:cNvSpPr>
          <p:nvPr/>
        </p:nvSpPr>
        <p:spPr bwMode="auto">
          <a:xfrm>
            <a:off x="6033435" y="936939"/>
            <a:ext cx="2668604" cy="350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dirty="0">
                <a:solidFill>
                  <a:schemeClr val="tx1"/>
                </a:solidFill>
                <a:latin typeface="+mj-lt"/>
              </a:rPr>
              <a:t>Power Apps portals capabilities:</a:t>
            </a:r>
          </a:p>
          <a:p>
            <a:pPr>
              <a:spcBef>
                <a:spcPts val="450"/>
              </a:spcBef>
              <a:spcAft>
                <a:spcPts val="450"/>
              </a:spcAft>
            </a:pPr>
            <a:r>
              <a:rPr lang="en-US" sz="1500" dirty="0">
                <a:solidFill>
                  <a:schemeClr val="tx1"/>
                </a:solidFill>
              </a:rPr>
              <a:t>Power Apps portals are built on top of Dataverse. </a:t>
            </a:r>
          </a:p>
          <a:p>
            <a:pPr>
              <a:spcBef>
                <a:spcPts val="450"/>
              </a:spcBef>
              <a:spcAft>
                <a:spcPts val="450"/>
              </a:spcAft>
            </a:pPr>
            <a:r>
              <a:rPr lang="en-US" sz="1500" dirty="0">
                <a:solidFill>
                  <a:schemeClr val="tx1"/>
                </a:solidFill>
              </a:rPr>
              <a:t>Power Apps portals deliver a complete content management system out of the box, with all content stored in Dataverse.</a:t>
            </a:r>
          </a:p>
        </p:txBody>
      </p:sp>
    </p:spTree>
    <p:extLst>
      <p:ext uri="{BB962C8B-B14F-4D97-AF65-F5344CB8AC3E}">
        <p14:creationId xmlns:p14="http://schemas.microsoft.com/office/powerpoint/2010/main" val="32006264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Get started with portals</a:t>
            </a:r>
            <a:endParaRPr lang="en-US" b="1" dirty="0">
              <a:solidFill>
                <a:schemeClr val="tx1"/>
              </a:solidFill>
              <a:latin typeface="Segoe UI Light" pitchFamily="34" charset="0"/>
            </a:endParaRPr>
          </a:p>
        </p:txBody>
      </p:sp>
      <p:pic>
        <p:nvPicPr>
          <p:cNvPr id="6" name="Picture 5" descr="Logo of Power Apps">
            <a:extLst>
              <a:ext uri="{FF2B5EF4-FFF2-40B4-BE49-F238E27FC236}">
                <a16:creationId xmlns:a16="http://schemas.microsoft.com/office/drawing/2014/main" id="{A5F2240D-7464-4127-8AE4-E0C0EE953A11}"/>
              </a:ext>
            </a:extLst>
          </p:cNvPr>
          <p:cNvPicPr>
            <a:picLocks noChangeAspect="1"/>
          </p:cNvPicPr>
          <p:nvPr/>
        </p:nvPicPr>
        <p:blipFill>
          <a:blip r:embed="rId3"/>
          <a:stretch>
            <a:fillRect/>
          </a:stretch>
        </p:blipFill>
        <p:spPr>
          <a:xfrm>
            <a:off x="8092440" y="246888"/>
            <a:ext cx="609600" cy="609600"/>
          </a:xfrm>
          <a:prstGeom prst="rect">
            <a:avLst/>
          </a:prstGeom>
        </p:spPr>
      </p:pic>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mj-lt"/>
                <a:cs typeface="Segoe UI" panose="020B0502040204020203" pitchFamily="34" charset="0"/>
              </a:rPr>
              <a:t>Portal templates:</a:t>
            </a:r>
          </a:p>
          <a:p>
            <a:pPr marL="214313" indent="-214313">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If you are building a custom business application by using Dataverse without Dynamics 365 apps enabled, your only choice is the Portal from blank option.</a:t>
            </a:r>
          </a:p>
          <a:p>
            <a:pPr marL="214313" indent="-214313">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If you are using Microsoft Dynamics 365 apps,</a:t>
            </a:r>
            <a:r>
              <a:rPr lang="zh-CN" altLang="en-US" sz="1350" dirty="0">
                <a:solidFill>
                  <a:schemeClr val="tx1"/>
                </a:solidFill>
                <a:latin typeface="Segoe UI" panose="020B0502040204020203" pitchFamily="34" charset="0"/>
                <a:cs typeface="Segoe UI" panose="020B0502040204020203" pitchFamily="34" charset="0"/>
              </a:rPr>
              <a:t> </a:t>
            </a:r>
            <a:r>
              <a:rPr lang="en-US" altLang="zh-CN" sz="1350" dirty="0">
                <a:solidFill>
                  <a:schemeClr val="tx1"/>
                </a:solidFill>
                <a:latin typeface="Segoe UI" panose="020B0502040204020203" pitchFamily="34" charset="0"/>
                <a:cs typeface="Segoe UI" panose="020B0502040204020203" pitchFamily="34" charset="0"/>
              </a:rPr>
              <a:t>you have a choice of five additional portal templates</a:t>
            </a:r>
            <a:endParaRPr lang="en-US" sz="1350" dirty="0">
              <a:solidFill>
                <a:schemeClr val="tx1"/>
              </a:solidFill>
              <a:latin typeface="Segoe UI" panose="020B0502040204020203" pitchFamily="34" charset="0"/>
              <a:cs typeface="Segoe UI" panose="020B0502040204020203" pitchFamily="34" charset="0"/>
            </a:endParaRPr>
          </a:p>
          <a:p>
            <a:pPr>
              <a:spcAft>
                <a:spcPts val="225"/>
              </a:spcAft>
            </a:pPr>
            <a:r>
              <a:rPr lang="en-US" sz="1350" dirty="0">
                <a:solidFill>
                  <a:schemeClr val="tx1"/>
                </a:solidFill>
                <a:latin typeface="+mj-lt"/>
                <a:cs typeface="Segoe UI" panose="020B0502040204020203" pitchFamily="34" charset="0"/>
              </a:rPr>
              <a:t>Provision a portal</a:t>
            </a:r>
          </a:p>
          <a:p>
            <a:pPr>
              <a:spcAft>
                <a:spcPts val="225"/>
              </a:spcAft>
            </a:pPr>
            <a:r>
              <a:rPr lang="en-US" sz="1350" dirty="0">
                <a:solidFill>
                  <a:schemeClr val="tx1"/>
                </a:solidFill>
                <a:latin typeface="Segoe UI" panose="020B0502040204020203" pitchFamily="34" charset="0"/>
                <a:cs typeface="Segoe UI" panose="020B0502040204020203" pitchFamily="34" charset="0"/>
              </a:rPr>
              <a:t>Only one Power Apps portals can be provisioned for each Dataverse environment</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4"/>
          <a:srcRect/>
          <a:stretch/>
        </p:blipFill>
        <p:spPr bwMode="auto">
          <a:xfrm>
            <a:off x="3340960" y="1418020"/>
            <a:ext cx="5350487" cy="300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09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25259DBA-D6A9-4A9C-A2AF-71FCB9E89939}"/>
              </a:ext>
            </a:extLst>
          </p:cNvPr>
          <p:cNvSpPr>
            <a:spLocks noGrp="1"/>
          </p:cNvSpPr>
          <p:nvPr>
            <p:ph type="title"/>
          </p:nvPr>
        </p:nvSpPr>
        <p:spPr>
          <a:xfrm>
            <a:off x="313982" y="330370"/>
            <a:ext cx="8505951" cy="415499"/>
          </a:xfrm>
        </p:spPr>
        <p:txBody>
          <a:bodyPr/>
          <a:lstStyle/>
          <a:p>
            <a:r>
              <a:rPr lang="en-US" dirty="0"/>
              <a:t>Overview of core components of portals</a:t>
            </a:r>
          </a:p>
        </p:txBody>
      </p:sp>
      <p:sp>
        <p:nvSpPr>
          <p:cNvPr id="39" name="Text Placeholder 1">
            <a:extLst>
              <a:ext uri="{FF2B5EF4-FFF2-40B4-BE49-F238E27FC236}">
                <a16:creationId xmlns:a16="http://schemas.microsoft.com/office/drawing/2014/main" id="{53D43EA7-C8FA-4935-A098-88AE985C0059}"/>
              </a:ext>
            </a:extLst>
          </p:cNvPr>
          <p:cNvSpPr txBox="1">
            <a:spLocks/>
          </p:cNvSpPr>
          <p:nvPr/>
        </p:nvSpPr>
        <p:spPr>
          <a:xfrm>
            <a:off x="313982"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endParaRPr lang="en-US" sz="1800" spc="-37" dirty="0">
              <a:solidFill>
                <a:srgbClr val="FFFFFF"/>
              </a:solidFill>
              <a:latin typeface="Segoe UI Semibold"/>
            </a:endParaRPr>
          </a:p>
          <a:p>
            <a:pPr defTabSz="685775">
              <a:defRPr/>
            </a:pPr>
            <a:r>
              <a:rPr lang="en-US" sz="1800" spc="-37" dirty="0">
                <a:solidFill>
                  <a:srgbClr val="FFFFFF"/>
                </a:solidFill>
                <a:latin typeface="Segoe UI Semibold"/>
              </a:rPr>
              <a:t>Power Apps portals Studio</a:t>
            </a:r>
          </a:p>
        </p:txBody>
      </p:sp>
      <p:sp>
        <p:nvSpPr>
          <p:cNvPr id="40" name="Text Placeholder 2">
            <a:extLst>
              <a:ext uri="{FF2B5EF4-FFF2-40B4-BE49-F238E27FC236}">
                <a16:creationId xmlns:a16="http://schemas.microsoft.com/office/drawing/2014/main" id="{DBD4DFA4-DC9E-4350-89F5-6977BF30B0CE}"/>
              </a:ext>
            </a:extLst>
          </p:cNvPr>
          <p:cNvSpPr txBox="1">
            <a:spLocks/>
          </p:cNvSpPr>
          <p:nvPr/>
        </p:nvSpPr>
        <p:spPr>
          <a:xfrm>
            <a:off x="2041963"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Webpages</a:t>
            </a:r>
          </a:p>
        </p:txBody>
      </p:sp>
      <p:sp>
        <p:nvSpPr>
          <p:cNvPr id="41" name="Text Placeholder 3">
            <a:extLst>
              <a:ext uri="{FF2B5EF4-FFF2-40B4-BE49-F238E27FC236}">
                <a16:creationId xmlns:a16="http://schemas.microsoft.com/office/drawing/2014/main" id="{53836ADB-D1A4-4BA0-ABC5-8B9208377FB8}"/>
              </a:ext>
            </a:extLst>
          </p:cNvPr>
          <p:cNvSpPr txBox="1">
            <a:spLocks/>
          </p:cNvSpPr>
          <p:nvPr/>
        </p:nvSpPr>
        <p:spPr>
          <a:xfrm>
            <a:off x="3769943"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Page templates</a:t>
            </a:r>
          </a:p>
        </p:txBody>
      </p:sp>
      <p:sp>
        <p:nvSpPr>
          <p:cNvPr id="42" name="Text Placeholder 4">
            <a:extLst>
              <a:ext uri="{FF2B5EF4-FFF2-40B4-BE49-F238E27FC236}">
                <a16:creationId xmlns:a16="http://schemas.microsoft.com/office/drawing/2014/main" id="{541740A5-DCA7-4081-A843-3B5DDFC240D3}"/>
              </a:ext>
            </a:extLst>
          </p:cNvPr>
          <p:cNvSpPr txBox="1">
            <a:spLocks/>
          </p:cNvSpPr>
          <p:nvPr/>
        </p:nvSpPr>
        <p:spPr>
          <a:xfrm>
            <a:off x="5497924"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Content snippets</a:t>
            </a:r>
          </a:p>
        </p:txBody>
      </p:sp>
      <p:sp>
        <p:nvSpPr>
          <p:cNvPr id="43" name="Text Placeholder 5">
            <a:extLst>
              <a:ext uri="{FF2B5EF4-FFF2-40B4-BE49-F238E27FC236}">
                <a16:creationId xmlns:a16="http://schemas.microsoft.com/office/drawing/2014/main" id="{A5466E48-A75F-44D7-ACAF-9328EC73C08A}"/>
              </a:ext>
            </a:extLst>
          </p:cNvPr>
          <p:cNvSpPr txBox="1">
            <a:spLocks/>
          </p:cNvSpPr>
          <p:nvPr/>
        </p:nvSpPr>
        <p:spPr>
          <a:xfrm>
            <a:off x="7225906" y="1769694"/>
            <a:ext cx="1604112" cy="1604112"/>
          </a:xfrm>
          <a:prstGeom prst="ellipse">
            <a:avLst/>
          </a:prstGeom>
          <a:solidFill>
            <a:srgbClr val="243A5E"/>
          </a:solidFill>
        </p:spPr>
        <p:txBody>
          <a:bodyPr vert="horz" wrap="square" lIns="0" tIns="0" rIns="0" bIns="0" rtlCol="0" anchor="ctr">
            <a:no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800" spc="-37" dirty="0">
                <a:solidFill>
                  <a:srgbClr val="FFFFFF"/>
                </a:solidFill>
                <a:latin typeface="Segoe UI Semibold"/>
              </a:rPr>
              <a:t>Entity lists and </a:t>
            </a:r>
            <a:r>
              <a:rPr lang="en-US" sz="1800" dirty="0">
                <a:solidFill>
                  <a:srgbClr val="FFFFFF"/>
                </a:solidFill>
                <a:latin typeface="Segoe UI Semibold"/>
              </a:rPr>
              <a:t>entity</a:t>
            </a:r>
            <a:r>
              <a:rPr lang="en-US" sz="1800" spc="-37" dirty="0">
                <a:solidFill>
                  <a:srgbClr val="FFFFFF"/>
                </a:solidFill>
                <a:latin typeface="Segoe UI Semibold"/>
              </a:rPr>
              <a:t> forms</a:t>
            </a:r>
          </a:p>
        </p:txBody>
      </p:sp>
      <p:grpSp>
        <p:nvGrpSpPr>
          <p:cNvPr id="45" name="Group 44">
            <a:extLst>
              <a:ext uri="{FF2B5EF4-FFF2-40B4-BE49-F238E27FC236}">
                <a16:creationId xmlns:a16="http://schemas.microsoft.com/office/drawing/2014/main" id="{4E2891B1-8985-4F46-9FAE-A1982EDE7F09}"/>
              </a:ext>
              <a:ext uri="{C183D7F6-B498-43B3-948B-1728B52AA6E4}">
                <adec:decorative xmlns:adec="http://schemas.microsoft.com/office/drawing/2017/decorative" val="1"/>
              </a:ext>
            </a:extLst>
          </p:cNvPr>
          <p:cNvGrpSpPr/>
          <p:nvPr/>
        </p:nvGrpSpPr>
        <p:grpSpPr>
          <a:xfrm>
            <a:off x="7725859" y="1511916"/>
            <a:ext cx="604205" cy="604291"/>
            <a:chOff x="7962901" y="3032919"/>
            <a:chExt cx="981074" cy="981076"/>
          </a:xfrm>
        </p:grpSpPr>
        <p:sp>
          <p:nvSpPr>
            <p:cNvPr id="47" name="Freeform 5">
              <a:extLst>
                <a:ext uri="{FF2B5EF4-FFF2-40B4-BE49-F238E27FC236}">
                  <a16:creationId xmlns:a16="http://schemas.microsoft.com/office/drawing/2014/main" id="{A9D03B34-C96D-4975-8A30-1A688850669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dirty="0">
                <a:solidFill>
                  <a:srgbClr val="191919"/>
                </a:solidFill>
              </a:endParaRPr>
            </a:p>
          </p:txBody>
        </p:sp>
        <p:sp>
          <p:nvSpPr>
            <p:cNvPr id="48" name="Freeform 6">
              <a:extLst>
                <a:ext uri="{FF2B5EF4-FFF2-40B4-BE49-F238E27FC236}">
                  <a16:creationId xmlns:a16="http://schemas.microsoft.com/office/drawing/2014/main" id="{933B31B0-7554-4BE2-ADB7-AB01E4056DAB}"/>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50" name="Group 49">
            <a:extLst>
              <a:ext uri="{FF2B5EF4-FFF2-40B4-BE49-F238E27FC236}">
                <a16:creationId xmlns:a16="http://schemas.microsoft.com/office/drawing/2014/main" id="{E5D8D224-A57C-4E64-9B95-FFD5037967D8}"/>
              </a:ext>
              <a:ext uri="{C183D7F6-B498-43B3-948B-1728B52AA6E4}">
                <adec:decorative xmlns:adec="http://schemas.microsoft.com/office/drawing/2017/decorative" val="1"/>
              </a:ext>
            </a:extLst>
          </p:cNvPr>
          <p:cNvGrpSpPr/>
          <p:nvPr/>
        </p:nvGrpSpPr>
        <p:grpSpPr>
          <a:xfrm>
            <a:off x="813936" y="1511916"/>
            <a:ext cx="604205" cy="604291"/>
            <a:chOff x="7962901" y="3032919"/>
            <a:chExt cx="981074" cy="981076"/>
          </a:xfrm>
        </p:grpSpPr>
        <p:sp>
          <p:nvSpPr>
            <p:cNvPr id="52" name="Freeform 5">
              <a:extLst>
                <a:ext uri="{FF2B5EF4-FFF2-40B4-BE49-F238E27FC236}">
                  <a16:creationId xmlns:a16="http://schemas.microsoft.com/office/drawing/2014/main" id="{7E408EFC-3A96-44C1-8DD4-677D03A74A3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53" name="Freeform 6">
              <a:extLst>
                <a:ext uri="{FF2B5EF4-FFF2-40B4-BE49-F238E27FC236}">
                  <a16:creationId xmlns:a16="http://schemas.microsoft.com/office/drawing/2014/main" id="{97C32D72-E396-44D1-AA8C-010A8DFF7C4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55" name="Group 54">
            <a:extLst>
              <a:ext uri="{FF2B5EF4-FFF2-40B4-BE49-F238E27FC236}">
                <a16:creationId xmlns:a16="http://schemas.microsoft.com/office/drawing/2014/main" id="{37A9B3E6-9BA7-48F5-B62E-5D18D1D67968}"/>
              </a:ext>
              <a:ext uri="{C183D7F6-B498-43B3-948B-1728B52AA6E4}">
                <adec:decorative xmlns:adec="http://schemas.microsoft.com/office/drawing/2017/decorative" val="1"/>
              </a:ext>
            </a:extLst>
          </p:cNvPr>
          <p:cNvGrpSpPr/>
          <p:nvPr/>
        </p:nvGrpSpPr>
        <p:grpSpPr>
          <a:xfrm>
            <a:off x="2541916" y="1511916"/>
            <a:ext cx="604205" cy="604291"/>
            <a:chOff x="7962901" y="3032919"/>
            <a:chExt cx="981074" cy="981076"/>
          </a:xfrm>
        </p:grpSpPr>
        <p:sp>
          <p:nvSpPr>
            <p:cNvPr id="57" name="Freeform 5">
              <a:extLst>
                <a:ext uri="{FF2B5EF4-FFF2-40B4-BE49-F238E27FC236}">
                  <a16:creationId xmlns:a16="http://schemas.microsoft.com/office/drawing/2014/main" id="{A14FAA24-D404-4F7A-BED9-7B1C18FF9987}"/>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58" name="Freeform 6">
              <a:extLst>
                <a:ext uri="{FF2B5EF4-FFF2-40B4-BE49-F238E27FC236}">
                  <a16:creationId xmlns:a16="http://schemas.microsoft.com/office/drawing/2014/main" id="{BF12254C-D00D-4BEF-AE76-E1C4F3C68F76}"/>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60" name="Group 59">
            <a:extLst>
              <a:ext uri="{FF2B5EF4-FFF2-40B4-BE49-F238E27FC236}">
                <a16:creationId xmlns:a16="http://schemas.microsoft.com/office/drawing/2014/main" id="{80D36CCD-A562-4C9A-9C4B-85BEB8E2DDE0}"/>
              </a:ext>
              <a:ext uri="{C183D7F6-B498-43B3-948B-1728B52AA6E4}">
                <adec:decorative xmlns:adec="http://schemas.microsoft.com/office/drawing/2017/decorative" val="1"/>
              </a:ext>
            </a:extLst>
          </p:cNvPr>
          <p:cNvGrpSpPr/>
          <p:nvPr/>
        </p:nvGrpSpPr>
        <p:grpSpPr>
          <a:xfrm>
            <a:off x="4269897" y="1511916"/>
            <a:ext cx="604205" cy="604291"/>
            <a:chOff x="7962901" y="3032919"/>
            <a:chExt cx="981074" cy="981076"/>
          </a:xfrm>
        </p:grpSpPr>
        <p:sp>
          <p:nvSpPr>
            <p:cNvPr id="62" name="Freeform 5">
              <a:extLst>
                <a:ext uri="{FF2B5EF4-FFF2-40B4-BE49-F238E27FC236}">
                  <a16:creationId xmlns:a16="http://schemas.microsoft.com/office/drawing/2014/main" id="{4E8ED096-19C3-422D-BD9C-24DC855F07D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63" name="Freeform 6">
              <a:extLst>
                <a:ext uri="{FF2B5EF4-FFF2-40B4-BE49-F238E27FC236}">
                  <a16:creationId xmlns:a16="http://schemas.microsoft.com/office/drawing/2014/main" id="{E5DA9304-1B8D-42FD-9EB0-77ABFBEE4DAF}"/>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grpSp>
        <p:nvGrpSpPr>
          <p:cNvPr id="65" name="Group 64">
            <a:extLst>
              <a:ext uri="{FF2B5EF4-FFF2-40B4-BE49-F238E27FC236}">
                <a16:creationId xmlns:a16="http://schemas.microsoft.com/office/drawing/2014/main" id="{6D6B0B40-C558-4C72-934C-C3E279960A79}"/>
              </a:ext>
              <a:ext uri="{C183D7F6-B498-43B3-948B-1728B52AA6E4}">
                <adec:decorative xmlns:adec="http://schemas.microsoft.com/office/drawing/2017/decorative" val="1"/>
              </a:ext>
            </a:extLst>
          </p:cNvPr>
          <p:cNvGrpSpPr/>
          <p:nvPr/>
        </p:nvGrpSpPr>
        <p:grpSpPr>
          <a:xfrm>
            <a:off x="5997877" y="1511916"/>
            <a:ext cx="604205" cy="604291"/>
            <a:chOff x="7962901" y="3032919"/>
            <a:chExt cx="981074" cy="981076"/>
          </a:xfrm>
        </p:grpSpPr>
        <p:sp>
          <p:nvSpPr>
            <p:cNvPr id="67" name="Freeform 5">
              <a:extLst>
                <a:ext uri="{FF2B5EF4-FFF2-40B4-BE49-F238E27FC236}">
                  <a16:creationId xmlns:a16="http://schemas.microsoft.com/office/drawing/2014/main" id="{5B60DE05-1A02-41AE-A40B-407C0397CAE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sp>
          <p:nvSpPr>
            <p:cNvPr id="68" name="Freeform 6">
              <a:extLst>
                <a:ext uri="{FF2B5EF4-FFF2-40B4-BE49-F238E27FC236}">
                  <a16:creationId xmlns:a16="http://schemas.microsoft.com/office/drawing/2014/main" id="{B21463E0-AB51-44DF-927E-18E6736C8B77}"/>
                </a:ext>
              </a:extLst>
            </p:cNvPr>
            <p:cNvSpPr>
              <a:spLocks noEditPoints="1"/>
            </p:cNvSpPr>
            <p:nvPr/>
          </p:nvSpPr>
          <p:spPr bwMode="auto">
            <a:xfrm>
              <a:off x="8031163" y="3102770"/>
              <a:ext cx="846137" cy="844550"/>
            </a:xfrm>
            <a:prstGeom prst="ellipse">
              <a:avLst/>
            </a:prstGeom>
            <a:noFill/>
            <a:ln w="28575">
              <a:solidFill>
                <a:srgbClr val="742774"/>
              </a:solidFill>
              <a:prstDash val="sysDot"/>
              <a:round/>
              <a:headEnd/>
              <a:tailEnd/>
            </a:ln>
          </p:spPr>
          <p:txBody>
            <a:bodyPr vert="horz" wrap="square" lIns="68580" tIns="34290" rIns="68580" bIns="34290" numCol="1" anchor="t" anchorCtr="0" compatLnSpc="1">
              <a:prstTxWarp prst="textNoShape">
                <a:avLst/>
              </a:prstTxWarp>
            </a:bodyPr>
            <a:lstStyle/>
            <a:p>
              <a:pPr defTabSz="685800">
                <a:defRPr/>
              </a:pPr>
              <a:endParaRPr lang="en-US" sz="1298" kern="0">
                <a:solidFill>
                  <a:srgbClr val="191919"/>
                </a:solidFill>
              </a:endParaRPr>
            </a:p>
          </p:txBody>
        </p:sp>
      </p:grpSp>
      <p:pic>
        <p:nvPicPr>
          <p:cNvPr id="2" name="Picture 1" descr="A picture containing object, clock&#10;&#10;Description automatically generated">
            <a:extLst>
              <a:ext uri="{FF2B5EF4-FFF2-40B4-BE49-F238E27FC236}">
                <a16:creationId xmlns:a16="http://schemas.microsoft.com/office/drawing/2014/main" id="{F96697D1-FE86-42CB-9853-4D4AC7D10B03}"/>
              </a:ext>
            </a:extLst>
          </p:cNvPr>
          <p:cNvPicPr>
            <a:picLocks noChangeAspect="1"/>
          </p:cNvPicPr>
          <p:nvPr/>
        </p:nvPicPr>
        <p:blipFill>
          <a:blip r:embed="rId3"/>
          <a:stretch>
            <a:fillRect/>
          </a:stretch>
        </p:blipFill>
        <p:spPr>
          <a:xfrm>
            <a:off x="921498" y="1609824"/>
            <a:ext cx="421429" cy="421429"/>
          </a:xfrm>
          <a:prstGeom prst="rect">
            <a:avLst/>
          </a:prstGeom>
        </p:spPr>
      </p:pic>
      <p:pic>
        <p:nvPicPr>
          <p:cNvPr id="5" name="Picture 4" descr="Icon&#10;&#10;Description automatically generated">
            <a:extLst>
              <a:ext uri="{FF2B5EF4-FFF2-40B4-BE49-F238E27FC236}">
                <a16:creationId xmlns:a16="http://schemas.microsoft.com/office/drawing/2014/main" id="{AB90D9C0-513F-4EC1-9F07-A44BF791CA05}"/>
              </a:ext>
            </a:extLst>
          </p:cNvPr>
          <p:cNvPicPr>
            <a:picLocks noChangeAspect="1"/>
          </p:cNvPicPr>
          <p:nvPr/>
        </p:nvPicPr>
        <p:blipFill>
          <a:blip r:embed="rId4"/>
          <a:stretch>
            <a:fillRect/>
          </a:stretch>
        </p:blipFill>
        <p:spPr>
          <a:xfrm>
            <a:off x="2651741" y="1687104"/>
            <a:ext cx="365730" cy="283441"/>
          </a:xfrm>
          <a:prstGeom prst="rect">
            <a:avLst/>
          </a:prstGeom>
        </p:spPr>
      </p:pic>
      <p:pic>
        <p:nvPicPr>
          <p:cNvPr id="7" name="Picture 6" descr="Icon&#10;&#10;Description automatically generated">
            <a:extLst>
              <a:ext uri="{FF2B5EF4-FFF2-40B4-BE49-F238E27FC236}">
                <a16:creationId xmlns:a16="http://schemas.microsoft.com/office/drawing/2014/main" id="{C308F9F1-16A2-41A0-91E2-A233DD57BDC4}"/>
              </a:ext>
            </a:extLst>
          </p:cNvPr>
          <p:cNvPicPr>
            <a:picLocks noChangeAspect="1"/>
          </p:cNvPicPr>
          <p:nvPr/>
        </p:nvPicPr>
        <p:blipFill>
          <a:blip r:embed="rId5"/>
          <a:stretch>
            <a:fillRect/>
          </a:stretch>
        </p:blipFill>
        <p:spPr>
          <a:xfrm>
            <a:off x="4464447" y="1674866"/>
            <a:ext cx="233153" cy="288012"/>
          </a:xfrm>
          <a:prstGeom prst="rect">
            <a:avLst/>
          </a:prstGeom>
        </p:spPr>
      </p:pic>
      <p:pic>
        <p:nvPicPr>
          <p:cNvPr id="9" name="Picture 8">
            <a:extLst>
              <a:ext uri="{FF2B5EF4-FFF2-40B4-BE49-F238E27FC236}">
                <a16:creationId xmlns:a16="http://schemas.microsoft.com/office/drawing/2014/main" id="{D1379E22-15B2-4BB7-8A2A-2C3267FFA8F9}"/>
              </a:ext>
            </a:extLst>
          </p:cNvPr>
          <p:cNvPicPr>
            <a:picLocks noChangeAspect="1"/>
          </p:cNvPicPr>
          <p:nvPr/>
        </p:nvPicPr>
        <p:blipFill>
          <a:blip r:embed="rId6"/>
          <a:stretch>
            <a:fillRect/>
          </a:stretch>
        </p:blipFill>
        <p:spPr>
          <a:xfrm>
            <a:off x="6097178" y="1720463"/>
            <a:ext cx="402303" cy="21486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7E5A990-B8FD-4808-B714-1FF05493A31E}"/>
              </a:ext>
            </a:extLst>
          </p:cNvPr>
          <p:cNvPicPr>
            <a:picLocks noChangeAspect="1"/>
          </p:cNvPicPr>
          <p:nvPr/>
        </p:nvPicPr>
        <p:blipFill>
          <a:blip r:embed="rId7"/>
          <a:stretch>
            <a:fillRect/>
          </a:stretch>
        </p:blipFill>
        <p:spPr>
          <a:xfrm>
            <a:off x="7841795" y="1684517"/>
            <a:ext cx="384017" cy="260582"/>
          </a:xfrm>
          <a:prstGeom prst="rect">
            <a:avLst/>
          </a:prstGeom>
        </p:spPr>
      </p:pic>
    </p:spTree>
    <p:extLst>
      <p:ext uri="{BB962C8B-B14F-4D97-AF65-F5344CB8AC3E}">
        <p14:creationId xmlns:p14="http://schemas.microsoft.com/office/powerpoint/2010/main" val="384056798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Power Apps portals Studio</a:t>
            </a:r>
          </a:p>
        </p:txBody>
      </p:sp>
      <p:sp>
        <p:nvSpPr>
          <p:cNvPr id="9" name="Rectangle 8">
            <a:extLst>
              <a:ext uri="{FF2B5EF4-FFF2-40B4-BE49-F238E27FC236}">
                <a16:creationId xmlns:a16="http://schemas.microsoft.com/office/drawing/2014/main" id="{B28882C7-C6AD-4BDF-BC1B-07021644BC4D}"/>
              </a:ext>
            </a:extLst>
          </p:cNvPr>
          <p:cNvSpPr/>
          <p:nvPr/>
        </p:nvSpPr>
        <p:spPr bwMode="auto">
          <a:xfrm>
            <a:off x="438150" y="1077516"/>
            <a:ext cx="2827077"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Aft>
                <a:spcPts val="225"/>
              </a:spcAft>
            </a:pPr>
            <a:r>
              <a:rPr lang="en-US" sz="1350" dirty="0">
                <a:solidFill>
                  <a:schemeClr val="tx1"/>
                </a:solidFill>
                <a:latin typeface="Segoe UI" panose="020B0502040204020203" pitchFamily="34" charset="0"/>
                <a:cs typeface="Segoe UI" panose="020B0502040204020203" pitchFamily="34" charset="0"/>
              </a:rPr>
              <a:t>Power Apps portals Studio components: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Command bar – Allows you to:</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Create a webpage.</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Delete a component.</a:t>
            </a:r>
          </a:p>
          <a:p>
            <a:pPr marL="600062" lvl="1" indent="-257175">
              <a:spcAft>
                <a:spcPts val="225"/>
              </a:spcAft>
              <a:buFont typeface="Arial" panose="020B0604020202020204" pitchFamily="34" charset="0"/>
              <a:buChar char="•"/>
            </a:pPr>
            <a:r>
              <a:rPr lang="it-IT" sz="1350" dirty="0">
                <a:solidFill>
                  <a:schemeClr val="tx1"/>
                </a:solidFill>
                <a:latin typeface="Segoe UI" panose="020B0502040204020203" pitchFamily="34" charset="0"/>
                <a:cs typeface="Segoe UI" panose="020B0502040204020203" pitchFamily="34" charset="0"/>
              </a:rPr>
              <a:t>Sync Configuration</a:t>
            </a:r>
            <a:endParaRPr lang="en-US" sz="1350" dirty="0">
              <a:solidFill>
                <a:schemeClr val="tx1"/>
              </a:solidFill>
              <a:latin typeface="Segoe UI" panose="020B0502040204020203" pitchFamily="34" charset="0"/>
              <a:cs typeface="Segoe UI" panose="020B0502040204020203" pitchFamily="34" charset="0"/>
            </a:endParaRP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Toolbelt – Allows you to:</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View and manage webpages</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Add components</a:t>
            </a:r>
          </a:p>
          <a:p>
            <a:pPr marL="600062" lvl="1" indent="-257175">
              <a:spcAft>
                <a:spcPts val="225"/>
              </a:spcAft>
              <a:buFont typeface="Arial" panose="020B0604020202020204" pitchFamily="34" charset="0"/>
              <a:buChar char="•"/>
            </a:pPr>
            <a:r>
              <a:rPr lang="en-US" sz="1350" dirty="0">
                <a:solidFill>
                  <a:schemeClr val="tx1"/>
                </a:solidFill>
                <a:latin typeface="Segoe UI" panose="020B0502040204020203" pitchFamily="34" charset="0"/>
                <a:cs typeface="Segoe UI" panose="020B0502040204020203" pitchFamily="34" charset="0"/>
              </a:rPr>
              <a:t>Edit templates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Canvas</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Footer</a:t>
            </a:r>
          </a:p>
          <a:p>
            <a:pPr marL="257175" indent="-257175">
              <a:spcAft>
                <a:spcPts val="225"/>
              </a:spcAft>
              <a:buFont typeface="+mj-lt"/>
              <a:buAutoNum type="arabicPeriod"/>
            </a:pPr>
            <a:r>
              <a:rPr lang="en-US" sz="1350" dirty="0">
                <a:solidFill>
                  <a:schemeClr val="tx1"/>
                </a:solidFill>
                <a:latin typeface="Segoe UI" panose="020B0502040204020203" pitchFamily="34" charset="0"/>
                <a:cs typeface="Segoe UI" panose="020B0502040204020203" pitchFamily="34" charset="0"/>
              </a:rPr>
              <a:t>Properties pane</a:t>
            </a:r>
          </a:p>
          <a:p>
            <a:pPr marL="214313" indent="-214313">
              <a:spcAft>
                <a:spcPts val="225"/>
              </a:spcAft>
              <a:buFont typeface="Arial" panose="020B0604020202020204" pitchFamily="34" charset="0"/>
              <a:buChar char="•"/>
            </a:pPr>
            <a:endParaRPr lang="en-US" sz="1350" dirty="0">
              <a:solidFill>
                <a:schemeClr val="tx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3316407" y="1077516"/>
            <a:ext cx="5390635" cy="3624263"/>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3"/>
          <a:srcRect/>
          <a:stretch/>
        </p:blipFill>
        <p:spPr bwMode="auto">
          <a:xfrm>
            <a:off x="3333816" y="1454612"/>
            <a:ext cx="5350487" cy="2934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of Power Apps">
            <a:extLst>
              <a:ext uri="{FF2B5EF4-FFF2-40B4-BE49-F238E27FC236}">
                <a16:creationId xmlns:a16="http://schemas.microsoft.com/office/drawing/2014/main" id="{C541F68D-282E-4322-89BA-1C74CA17DA8B}"/>
              </a:ext>
            </a:extLst>
          </p:cNvPr>
          <p:cNvPicPr>
            <a:picLocks noChangeAspect="1"/>
          </p:cNvPicPr>
          <p:nvPr/>
        </p:nvPicPr>
        <p:blipFill>
          <a:blip r:embed="rId4"/>
          <a:stretch>
            <a:fillRect/>
          </a:stretch>
        </p:blipFill>
        <p:spPr>
          <a:xfrm>
            <a:off x="8092440" y="246888"/>
            <a:ext cx="609600" cy="609600"/>
          </a:xfrm>
          <a:prstGeom prst="rect">
            <a:avLst/>
          </a:prstGeom>
        </p:spPr>
      </p:pic>
    </p:spTree>
    <p:extLst>
      <p:ext uri="{BB962C8B-B14F-4D97-AF65-F5344CB8AC3E}">
        <p14:creationId xmlns:p14="http://schemas.microsoft.com/office/powerpoint/2010/main" val="32161297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Authentication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6" y="939408"/>
            <a:ext cx="6646154" cy="3736141"/>
          </a:xfrm>
          <a:prstGeom prst="rect">
            <a:avLst/>
          </a:prstGeom>
        </p:spPr>
      </p:pic>
    </p:spTree>
    <p:extLst>
      <p:ext uri="{BB962C8B-B14F-4D97-AF65-F5344CB8AC3E}">
        <p14:creationId xmlns:p14="http://schemas.microsoft.com/office/powerpoint/2010/main" val="30676480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t>Authorization</a:t>
            </a:r>
          </a:p>
        </p:txBody>
      </p:sp>
      <p:pic>
        <p:nvPicPr>
          <p:cNvPr id="10" name="Picture 9" descr="Logo of Power Apps">
            <a:extLst>
              <a:ext uri="{FF2B5EF4-FFF2-40B4-BE49-F238E27FC236}">
                <a16:creationId xmlns:a16="http://schemas.microsoft.com/office/drawing/2014/main" id="{316D1497-7CEB-4AEE-A13F-A1BA4CECE6F6}"/>
              </a:ext>
            </a:extLst>
          </p:cNvPr>
          <p:cNvPicPr>
            <a:picLocks noChangeAspect="1"/>
          </p:cNvPicPr>
          <p:nvPr/>
        </p:nvPicPr>
        <p:blipFill>
          <a:blip r:embed="rId3"/>
          <a:stretch>
            <a:fillRect/>
          </a:stretch>
        </p:blipFill>
        <p:spPr>
          <a:xfrm>
            <a:off x="8092440" y="246888"/>
            <a:ext cx="609600" cy="609600"/>
          </a:xfrm>
          <a:prstGeom prst="rect">
            <a:avLst/>
          </a:prstGeom>
        </p:spPr>
      </p:pic>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442425" y="914400"/>
            <a:ext cx="7289971" cy="37873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gradFill>
                <a:gsLst>
                  <a:gs pos="0">
                    <a:srgbClr val="FFFFFF"/>
                  </a:gs>
                  <a:gs pos="100000">
                    <a:srgbClr val="FFFFFF"/>
                  </a:gs>
                </a:gsLst>
                <a:lin ang="5400000" scaled="0"/>
              </a:gradFill>
              <a:cs typeface="Segoe UI" pitchFamily="34" charset="0"/>
            </a:endParaRPr>
          </a:p>
        </p:txBody>
      </p:sp>
      <p:pic>
        <p:nvPicPr>
          <p:cNvPr id="5" name="Picture 4" descr="A screenshot of a social media post&#10;&#10;Description automatically generated">
            <a:extLst>
              <a:ext uri="{FF2B5EF4-FFF2-40B4-BE49-F238E27FC236}">
                <a16:creationId xmlns:a16="http://schemas.microsoft.com/office/drawing/2014/main" id="{CC2295C7-2631-4D60-A87C-E844E437BE3F}"/>
              </a:ext>
            </a:extLst>
          </p:cNvPr>
          <p:cNvPicPr>
            <a:picLocks noChangeAspect="1"/>
          </p:cNvPicPr>
          <p:nvPr/>
        </p:nvPicPr>
        <p:blipFill>
          <a:blip r:embed="rId4"/>
          <a:srcRect/>
          <a:stretch/>
        </p:blipFill>
        <p:spPr>
          <a:xfrm>
            <a:off x="798385" y="939408"/>
            <a:ext cx="6646154" cy="3736141"/>
          </a:xfrm>
          <a:prstGeom prst="rect">
            <a:avLst/>
          </a:prstGeom>
        </p:spPr>
      </p:pic>
    </p:spTree>
    <p:extLst>
      <p:ext uri="{BB962C8B-B14F-4D97-AF65-F5344CB8AC3E}">
        <p14:creationId xmlns:p14="http://schemas.microsoft.com/office/powerpoint/2010/main" val="33436194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Power Virtual Agents overview</a:t>
            </a:r>
          </a:p>
        </p:txBody>
      </p:sp>
      <p:sp>
        <p:nvSpPr>
          <p:cNvPr id="3" name="BulletedList_E8FD" descr="Icon of a overview">
            <a:extLst>
              <a:ext uri="{FF2B5EF4-FFF2-40B4-BE49-F238E27FC236}">
                <a16:creationId xmlns:a16="http://schemas.microsoft.com/office/drawing/2014/main" id="{96EB5DBC-09A9-49B9-85AA-07391D4B3890}"/>
              </a:ext>
            </a:extLst>
          </p:cNvPr>
          <p:cNvSpPr>
            <a:spLocks noChangeAspect="1" noEditPoints="1"/>
          </p:cNvSpPr>
          <p:nvPr/>
        </p:nvSpPr>
        <p:spPr bwMode="auto">
          <a:xfrm>
            <a:off x="7657831" y="2368476"/>
            <a:ext cx="738103" cy="415498"/>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39825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a:xfrm>
            <a:off x="441197" y="342900"/>
            <a:ext cx="8263890" cy="415499"/>
          </a:xfrm>
        </p:spPr>
        <p:txBody>
          <a:bodyPr/>
          <a:lstStyle/>
          <a:p>
            <a:r>
              <a:rPr lang="en-US" dirty="0"/>
              <a:t>Power Virtual Agents and what can it do for you</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3320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lvl="1">
              <a:spcBef>
                <a:spcPts val="450"/>
              </a:spcBef>
              <a:spcAft>
                <a:spcPts val="450"/>
              </a:spcAft>
            </a:pPr>
            <a:r>
              <a:rPr lang="en-US" dirty="0">
                <a:solidFill>
                  <a:schemeClr val="tx1"/>
                </a:solidFill>
                <a:latin typeface="+mj-lt"/>
              </a:rPr>
              <a:t>Power Virtual Agents can</a:t>
            </a:r>
          </a:p>
          <a:p>
            <a:pPr marL="257175" lvl="1" indent="-257175">
              <a:spcBef>
                <a:spcPts val="450"/>
              </a:spcBef>
              <a:spcAft>
                <a:spcPts val="450"/>
              </a:spcAft>
              <a:buFont typeface="Arial" panose="020B0604020202020204" pitchFamily="34" charset="0"/>
              <a:buChar char="•"/>
            </a:pPr>
            <a:r>
              <a:rPr lang="en-US" sz="1500" dirty="0">
                <a:solidFill>
                  <a:schemeClr val="tx1"/>
                </a:solidFill>
              </a:rPr>
              <a:t>Empower your teams </a:t>
            </a:r>
          </a:p>
          <a:p>
            <a:pPr marL="257175" lvl="1" indent="-257175">
              <a:spcBef>
                <a:spcPts val="450"/>
              </a:spcBef>
              <a:spcAft>
                <a:spcPts val="450"/>
              </a:spcAft>
              <a:buFont typeface="Arial" panose="020B0604020202020204" pitchFamily="34" charset="0"/>
              <a:buChar char="•"/>
            </a:pPr>
            <a:r>
              <a:rPr lang="en-US" sz="1500" dirty="0">
                <a:solidFill>
                  <a:schemeClr val="tx1"/>
                </a:solidFill>
              </a:rPr>
              <a:t>Reduce costs </a:t>
            </a:r>
          </a:p>
          <a:p>
            <a:pPr marL="257175" lvl="1" indent="-257175">
              <a:spcBef>
                <a:spcPts val="450"/>
              </a:spcBef>
              <a:spcAft>
                <a:spcPts val="450"/>
              </a:spcAft>
              <a:buFont typeface="Arial" panose="020B0604020202020204" pitchFamily="34" charset="0"/>
              <a:buChar char="•"/>
            </a:pPr>
            <a:r>
              <a:rPr lang="en-US" sz="1500" dirty="0">
                <a:solidFill>
                  <a:schemeClr val="tx1"/>
                </a:solidFill>
              </a:rPr>
              <a:t>Improve customer satisfaction</a:t>
            </a:r>
          </a:p>
          <a:p>
            <a:pPr marL="0" lvl="1">
              <a:spcBef>
                <a:spcPts val="450"/>
              </a:spcBef>
              <a:spcAft>
                <a:spcPts val="450"/>
              </a:spcAft>
            </a:pPr>
            <a:endParaRPr lang="en-US" sz="15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4670999" y="1093500"/>
            <a:ext cx="4158000" cy="2812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dirty="0">
                <a:solidFill>
                  <a:schemeClr val="tx1"/>
                </a:solidFill>
                <a:latin typeface="+mj-lt"/>
              </a:rPr>
              <a:t>Highlights of Power Virtual Agents</a:t>
            </a:r>
          </a:p>
          <a:p>
            <a:pPr marL="257175" indent="-257175">
              <a:spcBef>
                <a:spcPts val="450"/>
              </a:spcBef>
              <a:spcAft>
                <a:spcPts val="450"/>
              </a:spcAft>
              <a:buFont typeface="Arial" panose="020B0604020202020204" pitchFamily="34" charset="0"/>
              <a:buChar char="•"/>
            </a:pPr>
            <a:r>
              <a:rPr lang="en-US" sz="1500" dirty="0">
                <a:solidFill>
                  <a:schemeClr val="tx1"/>
                </a:solidFill>
              </a:rPr>
              <a:t>Get started in seconds</a:t>
            </a:r>
          </a:p>
          <a:p>
            <a:pPr marL="257175" indent="-257175">
              <a:spcBef>
                <a:spcPts val="450"/>
              </a:spcBef>
              <a:spcAft>
                <a:spcPts val="450"/>
              </a:spcAft>
              <a:buFont typeface="Arial" panose="020B0604020202020204" pitchFamily="34" charset="0"/>
              <a:buChar char="•"/>
            </a:pPr>
            <a:r>
              <a:rPr lang="en-US" sz="1500" dirty="0">
                <a:solidFill>
                  <a:schemeClr val="tx1"/>
                </a:solidFill>
              </a:rPr>
              <a:t>Empower your subject matter experts.</a:t>
            </a:r>
          </a:p>
          <a:p>
            <a:pPr marL="257175" indent="-257175">
              <a:spcBef>
                <a:spcPts val="450"/>
              </a:spcBef>
              <a:spcAft>
                <a:spcPts val="450"/>
              </a:spcAft>
              <a:buFont typeface="Arial" panose="020B0604020202020204" pitchFamily="34" charset="0"/>
              <a:buChar char="•"/>
            </a:pPr>
            <a:r>
              <a:rPr lang="en-US" sz="1500" dirty="0">
                <a:solidFill>
                  <a:schemeClr val="tx1"/>
                </a:solidFill>
              </a:rPr>
              <a:t>Enable rich, natural conversations.</a:t>
            </a:r>
          </a:p>
          <a:p>
            <a:pPr marL="257175" indent="-257175">
              <a:spcBef>
                <a:spcPts val="450"/>
              </a:spcBef>
              <a:spcAft>
                <a:spcPts val="450"/>
              </a:spcAft>
              <a:buFont typeface="Arial" panose="020B0604020202020204" pitchFamily="34" charset="0"/>
              <a:buChar char="•"/>
            </a:pPr>
            <a:r>
              <a:rPr lang="en-US" sz="1500" dirty="0">
                <a:solidFill>
                  <a:schemeClr val="tx1"/>
                </a:solidFill>
              </a:rPr>
              <a:t>Enable chatbots to take action. </a:t>
            </a:r>
          </a:p>
          <a:p>
            <a:pPr marL="257175" indent="-257175">
              <a:spcBef>
                <a:spcPts val="450"/>
              </a:spcBef>
              <a:spcAft>
                <a:spcPts val="450"/>
              </a:spcAft>
              <a:buFont typeface="Arial" panose="020B0604020202020204" pitchFamily="34" charset="0"/>
              <a:buChar char="•"/>
            </a:pPr>
            <a:r>
              <a:rPr lang="en-US" sz="1500" dirty="0">
                <a:solidFill>
                  <a:schemeClr val="tx1"/>
                </a:solidFill>
              </a:rPr>
              <a:t>Monitor and improve chatbot performance.</a:t>
            </a:r>
          </a:p>
          <a:p>
            <a:pPr marL="257175" indent="-257175">
              <a:spcBef>
                <a:spcPts val="450"/>
              </a:spcBef>
              <a:spcAft>
                <a:spcPts val="450"/>
              </a:spcAft>
              <a:buFont typeface="Arial" panose="020B0604020202020204" pitchFamily="34" charset="0"/>
              <a:buChar char="•"/>
            </a:pPr>
            <a:r>
              <a:rPr lang="en-US" sz="1500" dirty="0">
                <a:solidFill>
                  <a:schemeClr val="tx1"/>
                </a:solidFill>
              </a:rPr>
              <a:t>Better together. </a:t>
            </a:r>
          </a:p>
        </p:txBody>
      </p:sp>
    </p:spTree>
    <p:extLst>
      <p:ext uri="{BB962C8B-B14F-4D97-AF65-F5344CB8AC3E}">
        <p14:creationId xmlns:p14="http://schemas.microsoft.com/office/powerpoint/2010/main" val="35314324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438913" y="1093499"/>
            <a:ext cx="4051218" cy="1906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r>
              <a:rPr lang="en-US" b="1" dirty="0">
                <a:solidFill>
                  <a:schemeClr val="tx1"/>
                </a:solidFill>
                <a:latin typeface="+mj-lt"/>
              </a:rPr>
              <a:t>Topics</a:t>
            </a:r>
          </a:p>
          <a:p>
            <a:pPr defTabSz="699354" fontAlgn="base"/>
            <a:r>
              <a:rPr lang="en-US" sz="1500" dirty="0">
                <a:solidFill>
                  <a:schemeClr val="tx1"/>
                </a:solidFill>
              </a:rPr>
              <a:t>A topic defines how a chatbot conversation plays out. You can:</a:t>
            </a:r>
          </a:p>
          <a:p>
            <a:pPr marL="257175" indent="-257175" defTabSz="699354" fontAlgn="base">
              <a:buFont typeface="Arial" panose="020B0604020202020204" pitchFamily="34" charset="0"/>
              <a:buChar char="•"/>
            </a:pPr>
            <a:r>
              <a:rPr lang="en-US" sz="1500" dirty="0">
                <a:solidFill>
                  <a:schemeClr val="tx1"/>
                </a:solidFill>
              </a:rPr>
              <a:t>Author topics by customizing provided templates</a:t>
            </a:r>
          </a:p>
          <a:p>
            <a:pPr marL="257175" indent="-257175" defTabSz="699354" fontAlgn="base">
              <a:buFont typeface="Arial" panose="020B0604020202020204" pitchFamily="34" charset="0"/>
              <a:buChar char="•"/>
            </a:pPr>
            <a:r>
              <a:rPr lang="en-US" sz="1500" dirty="0">
                <a:solidFill>
                  <a:schemeClr val="tx1"/>
                </a:solidFill>
              </a:rPr>
              <a:t>Create new topics from scratch</a:t>
            </a:r>
          </a:p>
          <a:p>
            <a:pPr marL="257175" indent="-257175" defTabSz="699354" fontAlgn="base">
              <a:buFont typeface="Arial" panose="020B0604020202020204" pitchFamily="34" charset="0"/>
              <a:buChar char="•"/>
            </a:pPr>
            <a:r>
              <a:rPr lang="en-US" sz="15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3164682"/>
            <a:ext cx="4051218" cy="12668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altLang="zh-CN" b="1" dirty="0">
                <a:solidFill>
                  <a:schemeClr val="tx1"/>
                </a:solidFill>
                <a:latin typeface="+mj-lt"/>
              </a:rPr>
              <a:t>Topic types</a:t>
            </a:r>
          </a:p>
          <a:p>
            <a:pPr defTabSz="699354" fontAlgn="base">
              <a:spcBef>
                <a:spcPct val="0"/>
              </a:spcBef>
              <a:spcAft>
                <a:spcPct val="0"/>
              </a:spcAft>
            </a:pPr>
            <a:r>
              <a:rPr lang="en-US" sz="1500" dirty="0">
                <a:solidFill>
                  <a:schemeClr val="tx1"/>
                </a:solidFill>
              </a:rPr>
              <a:t>User Topics</a:t>
            </a:r>
          </a:p>
          <a:p>
            <a:pPr defTabSz="699354" fontAlgn="base">
              <a:spcBef>
                <a:spcPct val="0"/>
              </a:spcBef>
              <a:spcAft>
                <a:spcPct val="0"/>
              </a:spcAft>
            </a:pPr>
            <a:r>
              <a:rPr lang="en-US" sz="1500" dirty="0">
                <a:solidFill>
                  <a:schemeClr val="tx1"/>
                </a:solidFill>
              </a:rPr>
              <a:t>System Topics</a:t>
            </a: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4871324" y="1326005"/>
            <a:ext cx="3589760" cy="2968250"/>
          </a:xfrm>
          <a:prstGeom prst="rect">
            <a:avLst/>
          </a:prstGeom>
        </p:spPr>
      </p:pic>
    </p:spTree>
    <p:extLst>
      <p:ext uri="{BB962C8B-B14F-4D97-AF65-F5344CB8AC3E}">
        <p14:creationId xmlns:p14="http://schemas.microsoft.com/office/powerpoint/2010/main" val="305462673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dirty="0"/>
              <a:t>Power Virtual Agents components - Entities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2" y="2818482"/>
            <a:ext cx="4077766" cy="16184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a:t>
            </a:r>
            <a:r>
              <a:rPr lang="en-US" altLang="zh-CN" b="1" dirty="0">
                <a:solidFill>
                  <a:schemeClr val="tx1"/>
                </a:solidFill>
                <a:latin typeface="+mj-lt"/>
              </a:rPr>
              <a:t>y</a:t>
            </a:r>
            <a:r>
              <a:rPr lang="en-US" b="1" dirty="0">
                <a:solidFill>
                  <a:schemeClr val="tx1"/>
                </a:solidFill>
                <a:latin typeface="+mj-lt"/>
              </a:rPr>
              <a:t> types</a:t>
            </a:r>
          </a:p>
          <a:p>
            <a:pPr defTabSz="699354" fontAlgn="base">
              <a:spcBef>
                <a:spcPct val="0"/>
              </a:spcBef>
              <a:spcAft>
                <a:spcPct val="0"/>
              </a:spcAft>
            </a:pPr>
            <a:r>
              <a:rPr lang="en-US" sz="1500" dirty="0">
                <a:solidFill>
                  <a:schemeClr val="tx1"/>
                </a:solidFill>
              </a:rPr>
              <a:t>Prebuilt entities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Represents the most commonly used information in real-word dialogs.</a:t>
            </a:r>
          </a:p>
          <a:p>
            <a:pPr defTabSz="699354" fontAlgn="base">
              <a:spcBef>
                <a:spcPct val="0"/>
              </a:spcBef>
              <a:spcAft>
                <a:spcPct val="0"/>
              </a:spcAft>
            </a:pPr>
            <a:r>
              <a:rPr lang="en-US" sz="1500" dirty="0">
                <a:solidFill>
                  <a:schemeClr val="tx1"/>
                </a:solidFill>
              </a:rPr>
              <a:t>Custom entities</a:t>
            </a:r>
            <a:endParaRPr lang="en-US" sz="135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438913" y="1093501"/>
            <a:ext cx="4077766" cy="1621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Entities</a:t>
            </a:r>
          </a:p>
          <a:p>
            <a:pPr defTabSz="699354" fontAlgn="base">
              <a:spcBef>
                <a:spcPct val="0"/>
              </a:spcBef>
              <a:spcAft>
                <a:spcPct val="0"/>
              </a:spcAft>
            </a:pPr>
            <a:r>
              <a:rPr lang="en-US" sz="15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350" dirty="0">
              <a:solidFill>
                <a:srgbClr val="000000"/>
              </a:solidFill>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5031693" y="1277896"/>
            <a:ext cx="3414286" cy="2902219"/>
          </a:xfrm>
          <a:prstGeom prst="rect">
            <a:avLst/>
          </a:prstGeom>
        </p:spPr>
      </p:pic>
    </p:spTree>
    <p:extLst>
      <p:ext uri="{BB962C8B-B14F-4D97-AF65-F5344CB8AC3E}">
        <p14:creationId xmlns:p14="http://schemas.microsoft.com/office/powerpoint/2010/main" val="23711536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Let's avoid slide show fatigue</a:t>
            </a:r>
          </a:p>
          <a:p>
            <a:r>
              <a:rPr lang="en-US" dirty="0"/>
              <a:t>We'll learn by doing – at least 80 percent demo</a:t>
            </a:r>
          </a:p>
          <a:p>
            <a:pPr lvl="1"/>
            <a:r>
              <a:rPr lang="en-US" dirty="0"/>
              <a:t>Case study/scenario approach</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dirty="0"/>
              <a:t>Power Virtual Agents components - </a:t>
            </a:r>
            <a:r>
              <a:rPr lang="en-US" sz="2700" b="1" dirty="0"/>
              <a:t>Actions</a:t>
            </a:r>
            <a:endParaRPr lang="en-US" dirty="0"/>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438913" y="1093500"/>
            <a:ext cx="3986783" cy="2835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b="1" dirty="0">
                <a:solidFill>
                  <a:schemeClr val="tx1"/>
                </a:solidFill>
                <a:latin typeface="+mj-lt"/>
              </a:rPr>
              <a:t>Actions</a:t>
            </a:r>
          </a:p>
          <a:p>
            <a:pPr defTabSz="699354" fontAlgn="base">
              <a:spcBef>
                <a:spcPct val="0"/>
              </a:spcBef>
              <a:spcAft>
                <a:spcPct val="0"/>
              </a:spcAft>
            </a:pPr>
            <a:r>
              <a:rPr lang="en-US" sz="1500" dirty="0">
                <a:solidFill>
                  <a:schemeClr val="tx1"/>
                </a:solidFill>
              </a:rPr>
              <a:t>Enable your chatbot to perform an action by calling a Microsoft Power Automate flow. You can:</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Call flows from within topics.</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Utilize flows that have already been created in your Power Apps environment.</a:t>
            </a:r>
          </a:p>
          <a:p>
            <a:pPr marL="257175" indent="-257175" defTabSz="699354" fontAlgn="base">
              <a:spcBef>
                <a:spcPct val="0"/>
              </a:spcBef>
              <a:spcAft>
                <a:spcPct val="0"/>
              </a:spcAft>
              <a:buFont typeface="Arial" panose="020B0604020202020204" pitchFamily="34" charset="0"/>
              <a:buChar char="•"/>
            </a:pPr>
            <a:r>
              <a:rPr lang="en-US" sz="1500" dirty="0">
                <a:solidFill>
                  <a:schemeClr val="tx1"/>
                </a:solidFill>
              </a:rPr>
              <a:t>Create a flow from within the Power Virtual Agents authoring canvas.</a:t>
            </a:r>
          </a:p>
          <a:p>
            <a:pPr defTabSz="699354" fontAlgn="base">
              <a:spcBef>
                <a:spcPct val="0"/>
              </a:spcBef>
              <a:spcAft>
                <a:spcPct val="0"/>
              </a:spcAft>
            </a:pPr>
            <a:endParaRPr lang="en-US" sz="135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4736934" y="1222733"/>
            <a:ext cx="3858540" cy="3079603"/>
          </a:xfrm>
          <a:prstGeom prst="rect">
            <a:avLst/>
          </a:prstGeom>
        </p:spPr>
      </p:pic>
    </p:spTree>
    <p:extLst>
      <p:ext uri="{BB962C8B-B14F-4D97-AF65-F5344CB8AC3E}">
        <p14:creationId xmlns:p14="http://schemas.microsoft.com/office/powerpoint/2010/main" val="168084379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441197" y="342900"/>
            <a:ext cx="8263890" cy="415499"/>
          </a:xfrm>
        </p:spPr>
        <p:txBody>
          <a:bodyPr/>
          <a:lstStyle/>
          <a:p>
            <a:r>
              <a:rPr lang="en-US" dirty="0"/>
              <a:t>Power Virtual Agents components - </a:t>
            </a:r>
            <a:r>
              <a:rPr lang="en-US" sz="2700" b="1" dirty="0"/>
              <a:t>Publishing</a:t>
            </a:r>
            <a:endParaRPr lang="en-US" dirty="0"/>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438913" y="1093500"/>
            <a:ext cx="4077766" cy="3264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spcBef>
                <a:spcPct val="0"/>
              </a:spcBef>
              <a:spcAft>
                <a:spcPct val="0"/>
              </a:spcAft>
            </a:pPr>
            <a:r>
              <a:rPr lang="en-US" dirty="0">
                <a:solidFill>
                  <a:schemeClr val="tx1"/>
                </a:solidFill>
                <a:latin typeface="+mj-lt"/>
              </a:rPr>
              <a:t>Publishing</a:t>
            </a:r>
          </a:p>
          <a:p>
            <a:pPr defTabSz="699354" fontAlgn="base">
              <a:spcBef>
                <a:spcPct val="0"/>
              </a:spcBef>
              <a:spcAft>
                <a:spcPct val="0"/>
              </a:spcAft>
            </a:pPr>
            <a:r>
              <a:rPr lang="en-US" sz="1500" dirty="0">
                <a:solidFill>
                  <a:schemeClr val="tx1"/>
                </a:solidFill>
              </a:rPr>
              <a:t>Publish chatbots to engage with your customers on multiple platforms or channels</a:t>
            </a:r>
            <a:r>
              <a:rPr lang="en-US" sz="1500" dirty="0">
                <a:solidFill>
                  <a:srgbClr val="000000"/>
                </a:solidFill>
                <a:latin typeface="Segoe"/>
              </a:rPr>
              <a:t>.</a:t>
            </a:r>
          </a:p>
          <a:p>
            <a:pPr defTabSz="699354" fontAlgn="base">
              <a:spcBef>
                <a:spcPct val="0"/>
              </a:spcBef>
              <a:spcAft>
                <a:spcPct val="0"/>
              </a:spcAft>
            </a:pPr>
            <a:endParaRPr lang="en-US" sz="1500" dirty="0">
              <a:solidFill>
                <a:srgbClr val="000000"/>
              </a:solidFill>
              <a:latin typeface="Segoe"/>
            </a:endParaRPr>
          </a:p>
          <a:p>
            <a:pPr defTabSz="699354" fontAlgn="base">
              <a:spcBef>
                <a:spcPct val="0"/>
              </a:spcBef>
              <a:spcAft>
                <a:spcPct val="0"/>
              </a:spcAft>
            </a:pPr>
            <a:r>
              <a:rPr lang="en-US" dirty="0">
                <a:solidFill>
                  <a:srgbClr val="000000"/>
                </a:solidFill>
                <a:latin typeface="+mj-lt"/>
              </a:rPr>
              <a:t>Platforms or channels include: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Websites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Mobile app</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Facebook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Microsoft Teams</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Skype</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Cortana</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Slack</a:t>
            </a:r>
          </a:p>
          <a:p>
            <a:pPr marL="257175" indent="-257175" defTabSz="699354" fontAlgn="base">
              <a:spcBef>
                <a:spcPct val="0"/>
              </a:spcBef>
              <a:spcAft>
                <a:spcPct val="0"/>
              </a:spcAft>
              <a:buFont typeface="Arial" panose="020B0604020202020204" pitchFamily="34" charset="0"/>
              <a:buChar char="•"/>
            </a:pPr>
            <a:r>
              <a:rPr lang="en-US" sz="1500" dirty="0">
                <a:solidFill>
                  <a:srgbClr val="000000"/>
                </a:solidFill>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4627322" y="1093501"/>
            <a:ext cx="4077766" cy="33380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4899396" y="1543147"/>
            <a:ext cx="3533617" cy="2364893"/>
          </a:xfrm>
          <a:prstGeom prst="rect">
            <a:avLst/>
          </a:prstGeom>
        </p:spPr>
      </p:pic>
    </p:spTree>
    <p:extLst>
      <p:ext uri="{BB962C8B-B14F-4D97-AF65-F5344CB8AC3E}">
        <p14:creationId xmlns:p14="http://schemas.microsoft.com/office/powerpoint/2010/main" val="1079340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Create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new bot</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pl-PL" sz="1500" dirty="0">
                <a:solidFill>
                  <a:schemeClr val="tx1"/>
                </a:solidFill>
                <a:hlinkClick r:id="rId3"/>
              </a:rPr>
              <a:t>https://aka.ms/TryPVA</a:t>
            </a:r>
            <a:endParaRPr lang="en-US" sz="1500" dirty="0">
              <a:solidFill>
                <a:schemeClr val="tx1"/>
              </a:solidFill>
            </a:endParaRPr>
          </a:p>
          <a:p>
            <a:pPr defTabSz="433388">
              <a:spcBef>
                <a:spcPct val="0"/>
              </a:spcBef>
              <a:spcAft>
                <a:spcPct val="35000"/>
              </a:spcAft>
            </a:pPr>
            <a:r>
              <a:rPr lang="en-US" sz="1500" dirty="0">
                <a:solidFill>
                  <a:schemeClr val="tx1"/>
                </a:solidFill>
              </a:rPr>
              <a:t>Select Start Free, and then sign in with your work email address</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Choose a name for your chatbot</a:t>
            </a:r>
          </a:p>
          <a:p>
            <a:pPr marL="257175" indent="-257175" defTabSz="433388">
              <a:spcBef>
                <a:spcPct val="0"/>
              </a:spcBef>
              <a:spcAft>
                <a:spcPct val="35000"/>
              </a:spcAft>
              <a:buFont typeface="Arial" panose="020B0604020202020204" pitchFamily="34" charset="0"/>
              <a:buChar char="•"/>
            </a:pPr>
            <a:r>
              <a:rPr lang="en-US" sz="1500" dirty="0">
                <a:solidFill>
                  <a:schemeClr val="tx1"/>
                </a:solidFill>
              </a:rPr>
              <a:t>Select Create</a:t>
            </a:r>
            <a:endParaRPr lang="en-IN" sz="1500" dirty="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15462"/>
            <a:ext cx="4184999" cy="15851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Other operations</a:t>
            </a:r>
          </a:p>
          <a:p>
            <a:pPr defTabSz="433388">
              <a:spcBef>
                <a:spcPct val="0"/>
              </a:spcBef>
              <a:spcAft>
                <a:spcPct val="35000"/>
              </a:spcAft>
            </a:pPr>
            <a:r>
              <a:rPr lang="en-US" sz="1500" dirty="0">
                <a:solidFill>
                  <a:schemeClr val="tx1"/>
                </a:solidFill>
              </a:rPr>
              <a:t>Create additional chatbots.</a:t>
            </a:r>
          </a:p>
          <a:p>
            <a:pPr defTabSz="433388">
              <a:spcBef>
                <a:spcPct val="0"/>
              </a:spcBef>
              <a:spcAft>
                <a:spcPct val="35000"/>
              </a:spcAft>
            </a:pPr>
            <a:r>
              <a:rPr lang="en-US" sz="1500" dirty="0">
                <a:solidFill>
                  <a:schemeClr val="tx1"/>
                </a:solidFill>
              </a:rPr>
              <a:t>Delete a chatbot.</a:t>
            </a:r>
          </a:p>
        </p:txBody>
      </p:sp>
      <p:pic>
        <p:nvPicPr>
          <p:cNvPr id="9" name="Picture 2" descr="A screenshot of Create a new bot">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4"/>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977117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Create a </a:t>
            </a:r>
            <a:r>
              <a:rPr lang="en-US" altLang="zh-CN" dirty="0"/>
              <a:t>topic</a:t>
            </a:r>
            <a:endParaRPr lang="en-US" dirty="0"/>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2308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Create a topic</a:t>
            </a:r>
          </a:p>
          <a:p>
            <a:pPr defTabSz="433388">
              <a:spcBef>
                <a:spcPct val="0"/>
              </a:spcBef>
              <a:spcAft>
                <a:spcPct val="35000"/>
              </a:spcAft>
            </a:pPr>
            <a:r>
              <a:rPr lang="en-US" sz="1500" dirty="0">
                <a:solidFill>
                  <a:schemeClr val="tx1"/>
                </a:solidFill>
              </a:rPr>
              <a:t>G</a:t>
            </a:r>
            <a:r>
              <a:rPr lang="pl-PL" sz="1500" dirty="0">
                <a:solidFill>
                  <a:schemeClr val="tx1"/>
                </a:solidFill>
              </a:rPr>
              <a:t>o to </a:t>
            </a:r>
            <a:r>
              <a:rPr lang="en-US" sz="1500" b="1" dirty="0">
                <a:solidFill>
                  <a:schemeClr val="tx1"/>
                </a:solidFill>
              </a:rPr>
              <a:t>Topics</a:t>
            </a:r>
            <a:r>
              <a:rPr lang="en-US" sz="1500" dirty="0">
                <a:solidFill>
                  <a:schemeClr val="tx1"/>
                </a:solidFill>
              </a:rPr>
              <a:t> tab.</a:t>
            </a:r>
          </a:p>
          <a:p>
            <a:pPr defTabSz="433388">
              <a:spcBef>
                <a:spcPct val="0"/>
              </a:spcBef>
              <a:spcAft>
                <a:spcPct val="35000"/>
              </a:spcAft>
            </a:pPr>
            <a:r>
              <a:rPr lang="en-US" sz="1500" dirty="0">
                <a:solidFill>
                  <a:schemeClr val="tx1"/>
                </a:solidFill>
              </a:rPr>
              <a:t>Select New topic.</a:t>
            </a:r>
          </a:p>
          <a:p>
            <a:pPr defTabSz="433388">
              <a:spcBef>
                <a:spcPct val="0"/>
              </a:spcBef>
              <a:spcAft>
                <a:spcPct val="35000"/>
              </a:spcAft>
            </a:pPr>
            <a:r>
              <a:rPr lang="en-US" sz="1500" dirty="0">
                <a:solidFill>
                  <a:schemeClr val="tx1"/>
                </a:solidFill>
              </a:rPr>
              <a:t>Specify a name, description, and one or more trigger phrases for the topic.</a:t>
            </a:r>
            <a:endParaRPr lang="en-IN" sz="1500" dirty="0">
              <a:solidFill>
                <a:schemeClr val="tx1"/>
              </a:solidFill>
            </a:endParaRPr>
          </a:p>
        </p:txBody>
      </p:sp>
      <p:pic>
        <p:nvPicPr>
          <p:cNvPr id="9" name="Picture 2" descr="supported data location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srcRect l="24306" t="2108" r="1166" b="2470"/>
          <a:stretch/>
        </p:blipFill>
        <p:spPr bwMode="auto">
          <a:xfrm>
            <a:off x="4998720" y="1432560"/>
            <a:ext cx="3444241" cy="3017521"/>
          </a:xfrm>
          <a:prstGeom prst="rect">
            <a:avLst/>
          </a:prstGeom>
          <a:noFill/>
          <a:ln w="19050">
            <a:no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7" name="Picture 6" descr="A screenshot of create a topic">
            <a:extLst>
              <a:ext uri="{FF2B5EF4-FFF2-40B4-BE49-F238E27FC236}">
                <a16:creationId xmlns:a16="http://schemas.microsoft.com/office/drawing/2014/main" id="{CC1B91D2-63B0-4773-813F-F6E69981028D}"/>
              </a:ext>
            </a:extLst>
          </p:cNvPr>
          <p:cNvPicPr>
            <a:picLocks noChangeAspect="1"/>
          </p:cNvPicPr>
          <p:nvPr/>
        </p:nvPicPr>
        <p:blipFill rotWithShape="1">
          <a:blip r:embed="rId4"/>
          <a:srcRect r="32437"/>
          <a:stretch/>
        </p:blipFill>
        <p:spPr>
          <a:xfrm>
            <a:off x="4786042" y="1201816"/>
            <a:ext cx="3851566" cy="3479006"/>
          </a:xfrm>
          <a:prstGeom prst="rect">
            <a:avLst/>
          </a:prstGeom>
        </p:spPr>
      </p:pic>
    </p:spTree>
    <p:extLst>
      <p:ext uri="{BB962C8B-B14F-4D97-AF65-F5344CB8AC3E}">
        <p14:creationId xmlns:p14="http://schemas.microsoft.com/office/powerpoint/2010/main" val="23261125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40100" y="342900"/>
            <a:ext cx="6353035" cy="415499"/>
          </a:xfrm>
        </p:spPr>
        <p:txBody>
          <a:bodyPr/>
          <a:lstStyle/>
          <a:p>
            <a:pPr lvl="1"/>
            <a:r>
              <a:rPr lang="en-US" sz="2700" dirty="0">
                <a:latin typeface="+mj-lt"/>
              </a:rPr>
              <a:t>Work with topics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4"/>
          </p:nvPr>
        </p:nvSpPr>
        <p:spPr>
          <a:xfrm>
            <a:off x="332100" y="1092673"/>
            <a:ext cx="4184483" cy="276999"/>
          </a:xfrm>
        </p:spPr>
        <p:txBody>
          <a:bodyPr/>
          <a:lstStyle/>
          <a:p>
            <a:pPr marL="0" lvl="1"/>
            <a:r>
              <a:rPr lang="en-US" sz="1800" dirty="0">
                <a:latin typeface="+mj-lt"/>
              </a:rPr>
              <a:t>Design the topic’s conversation path</a:t>
            </a:r>
          </a:p>
        </p:txBody>
      </p:sp>
      <p:sp>
        <p:nvSpPr>
          <p:cNvPr id="18" name="Rectangle 17" descr="Rectangle around the image">
            <a:extLst>
              <a:ext uri="{FF2B5EF4-FFF2-40B4-BE49-F238E27FC236}">
                <a16:creationId xmlns:a16="http://schemas.microsoft.com/office/drawing/2014/main" id="{DF380A28-C1A1-4377-B0B6-25296760648F}"/>
              </a:ext>
            </a:extLst>
          </p:cNvPr>
          <p:cNvSpPr/>
          <p:nvPr/>
        </p:nvSpPr>
        <p:spPr bwMode="auto">
          <a:xfrm>
            <a:off x="4714200" y="1092673"/>
            <a:ext cx="3990600" cy="31674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30" name="Picture 29" descr="A screenshot of inserting nodes into conversation path">
            <a:extLst>
              <a:ext uri="{FF2B5EF4-FFF2-40B4-BE49-F238E27FC236}">
                <a16:creationId xmlns:a16="http://schemas.microsoft.com/office/drawing/2014/main" id="{6FD69E40-476B-4415-869B-7C3045BFA93F}"/>
              </a:ext>
            </a:extLst>
          </p:cNvPr>
          <p:cNvPicPr>
            <a:picLocks noChangeAspect="1"/>
          </p:cNvPicPr>
          <p:nvPr/>
        </p:nvPicPr>
        <p:blipFill rotWithShape="1">
          <a:blip r:embed="rId3"/>
          <a:srcRect t="25289"/>
          <a:stretch/>
        </p:blipFill>
        <p:spPr>
          <a:xfrm>
            <a:off x="5486401" y="1355418"/>
            <a:ext cx="2650331" cy="2641909"/>
          </a:xfrm>
          <a:prstGeom prst="rect">
            <a:avLst/>
          </a:prstGeom>
        </p:spPr>
      </p:pic>
      <p:sp>
        <p:nvSpPr>
          <p:cNvPr id="23" name="Text Placeholder 2">
            <a:extLst>
              <a:ext uri="{FF2B5EF4-FFF2-40B4-BE49-F238E27FC236}">
                <a16:creationId xmlns:a16="http://schemas.microsoft.com/office/drawing/2014/main" id="{D51330C8-4882-41F9-B73D-05A3B35C99E1}"/>
              </a:ext>
            </a:extLst>
          </p:cNvPr>
          <p:cNvSpPr txBox="1">
            <a:spLocks/>
          </p:cNvSpPr>
          <p:nvPr/>
        </p:nvSpPr>
        <p:spPr>
          <a:xfrm>
            <a:off x="332101" y="1621256"/>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Insert nodes into the conversation path</a:t>
            </a:r>
          </a:p>
        </p:txBody>
      </p:sp>
      <p:sp>
        <p:nvSpPr>
          <p:cNvPr id="16" name="Text Placeholder 2">
            <a:extLst>
              <a:ext uri="{FF2B5EF4-FFF2-40B4-BE49-F238E27FC236}">
                <a16:creationId xmlns:a16="http://schemas.microsoft.com/office/drawing/2014/main" id="{D9817E4D-CDF6-4C64-99B1-FBD1943DC2E8}"/>
              </a:ext>
            </a:extLst>
          </p:cNvPr>
          <p:cNvSpPr txBox="1">
            <a:spLocks/>
          </p:cNvSpPr>
          <p:nvPr/>
        </p:nvSpPr>
        <p:spPr>
          <a:xfrm>
            <a:off x="332101" y="3592747"/>
            <a:ext cx="4184483" cy="2539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mj-lt"/>
              </a:rPr>
              <a:t>Delete nodes</a:t>
            </a:r>
          </a:p>
        </p:txBody>
      </p:sp>
      <p:sp>
        <p:nvSpPr>
          <p:cNvPr id="26" name="Text Placeholder 5">
            <a:extLst>
              <a:ext uri="{FF2B5EF4-FFF2-40B4-BE49-F238E27FC236}">
                <a16:creationId xmlns:a16="http://schemas.microsoft.com/office/drawing/2014/main" id="{4703D408-0F46-4912-ABB7-EBEE408E4CB8}"/>
              </a:ext>
            </a:extLst>
          </p:cNvPr>
          <p:cNvSpPr>
            <a:spLocks noGrp="1"/>
          </p:cNvSpPr>
          <p:nvPr>
            <p:ph type="body" sz="quarter" idx="42"/>
          </p:nvPr>
        </p:nvSpPr>
        <p:spPr>
          <a:xfrm>
            <a:off x="401959" y="1931818"/>
            <a:ext cx="4184483" cy="1604285"/>
          </a:xfrm>
        </p:spPr>
        <p:txBody>
          <a:bodyPr/>
          <a:lstStyle/>
          <a:p>
            <a:pPr marL="214313" indent="-214313">
              <a:buFont typeface="Arial" panose="020B0604020202020204" pitchFamily="34" charset="0"/>
              <a:buChar char="•"/>
            </a:pPr>
            <a:r>
              <a:rPr lang="en-US" sz="1350" dirty="0"/>
              <a:t>Ask a question</a:t>
            </a:r>
          </a:p>
          <a:p>
            <a:pPr marL="214313" indent="-214313">
              <a:buFont typeface="Arial" panose="020B0604020202020204" pitchFamily="34" charset="0"/>
              <a:buChar char="•"/>
            </a:pPr>
            <a:r>
              <a:rPr lang="en-US" sz="1350" dirty="0"/>
              <a:t>Call an action</a:t>
            </a:r>
          </a:p>
          <a:p>
            <a:pPr marL="214313" indent="-214313">
              <a:buFont typeface="Arial" panose="020B0604020202020204" pitchFamily="34" charset="0"/>
              <a:buChar char="•"/>
            </a:pPr>
            <a:r>
              <a:rPr lang="en-US" sz="1350" dirty="0"/>
              <a:t>Show a message</a:t>
            </a:r>
          </a:p>
          <a:p>
            <a:pPr marL="214313" indent="-214313">
              <a:buFont typeface="Arial" panose="020B0604020202020204" pitchFamily="34" charset="0"/>
              <a:buChar char="•"/>
            </a:pPr>
            <a:r>
              <a:rPr lang="en-US" sz="1350" dirty="0"/>
              <a:t>Go to another topic</a:t>
            </a:r>
          </a:p>
          <a:p>
            <a:pPr marL="214313" indent="-214313">
              <a:buFont typeface="Arial" panose="020B0604020202020204" pitchFamily="34" charset="0"/>
              <a:buChar char="•"/>
            </a:pPr>
            <a:r>
              <a:rPr lang="en-US" sz="1350" dirty="0"/>
              <a:t>End the conversation</a:t>
            </a:r>
          </a:p>
          <a:p>
            <a:pPr marL="214313" indent="-214313">
              <a:buFont typeface="Arial" panose="020B0604020202020204" pitchFamily="34" charset="0"/>
              <a:buChar char="•"/>
            </a:pPr>
            <a:r>
              <a:rPr lang="en-US" sz="1350" dirty="0"/>
              <a:t>Branch based on a condition</a:t>
            </a:r>
          </a:p>
        </p:txBody>
      </p:sp>
    </p:spTree>
    <p:extLst>
      <p:ext uri="{BB962C8B-B14F-4D97-AF65-F5344CB8AC3E}">
        <p14:creationId xmlns:p14="http://schemas.microsoft.com/office/powerpoint/2010/main" val="26090469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Test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2573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Test a topic in the Test bot pane</a:t>
            </a:r>
          </a:p>
          <a:p>
            <a:pPr defTabSz="433388">
              <a:spcBef>
                <a:spcPct val="0"/>
              </a:spcBef>
              <a:spcAft>
                <a:spcPct val="35000"/>
              </a:spcAft>
            </a:pPr>
            <a:r>
              <a:rPr lang="en-US" sz="1500" dirty="0">
                <a:solidFill>
                  <a:schemeClr val="tx1"/>
                </a:solidFill>
              </a:rPr>
              <a:t>Select Test your bot</a:t>
            </a:r>
          </a:p>
          <a:p>
            <a:pPr defTabSz="433388">
              <a:spcBef>
                <a:spcPct val="0"/>
              </a:spcBef>
              <a:spcAft>
                <a:spcPct val="35000"/>
              </a:spcAft>
            </a:pPr>
            <a:r>
              <a:rPr lang="en-US" sz="1500" dirty="0">
                <a:solidFill>
                  <a:schemeClr val="tx1"/>
                </a:solidFill>
              </a:rPr>
              <a:t>Click Reset at top of Test bot pane</a:t>
            </a:r>
          </a:p>
          <a:p>
            <a:pPr defTabSz="433388">
              <a:spcBef>
                <a:spcPct val="0"/>
              </a:spcBef>
              <a:spcAft>
                <a:spcPct val="35000"/>
              </a:spcAft>
            </a:pPr>
            <a:r>
              <a:rPr lang="en-US" sz="1500" dirty="0">
                <a:solidFill>
                  <a:schemeClr val="tx1"/>
                </a:solidFill>
              </a:rPr>
              <a:t>Enter a trigger phrase for the topic</a:t>
            </a:r>
          </a:p>
          <a:p>
            <a:pPr defTabSz="433388">
              <a:spcBef>
                <a:spcPct val="0"/>
              </a:spcBef>
              <a:spcAft>
                <a:spcPct val="35000"/>
              </a:spcAft>
            </a:pPr>
            <a:r>
              <a:rPr lang="en-US" sz="1500" dirty="0">
                <a:solidFill>
                  <a:schemeClr val="tx1"/>
                </a:solidFill>
              </a:rPr>
              <a:t>Test it flows as designed in the topic</a:t>
            </a:r>
          </a:p>
          <a:p>
            <a:pPr defTabSz="433388">
              <a:spcBef>
                <a:spcPct val="0"/>
              </a:spcBef>
              <a:spcAft>
                <a:spcPct val="35000"/>
              </a:spcAft>
            </a:pPr>
            <a:r>
              <a:rPr lang="en-US" sz="1500" dirty="0">
                <a:solidFill>
                  <a:schemeClr val="tx1"/>
                </a:solidFill>
              </a:rPr>
              <a:t>Revise conversation path in Authoring canvas</a:t>
            </a:r>
          </a:p>
        </p:txBody>
      </p:sp>
      <p:sp>
        <p:nvSpPr>
          <p:cNvPr id="15" name="Rectangle 14">
            <a:extLst>
              <a:ext uri="{FF2B5EF4-FFF2-40B4-BE49-F238E27FC236}">
                <a16:creationId xmlns:a16="http://schemas.microsoft.com/office/drawing/2014/main" id="{7F4D6492-7E50-4222-9987-B147F44725A9}"/>
              </a:ext>
            </a:extLst>
          </p:cNvPr>
          <p:cNvSpPr/>
          <p:nvPr/>
        </p:nvSpPr>
        <p:spPr>
          <a:xfrm>
            <a:off x="332100" y="3451682"/>
            <a:ext cx="4184999" cy="134891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Track through the topic’s conversation path</a:t>
            </a:r>
          </a:p>
          <a:p>
            <a:pPr defTabSz="433388">
              <a:spcBef>
                <a:spcPct val="0"/>
              </a:spcBef>
              <a:spcAft>
                <a:spcPct val="35000"/>
              </a:spcAft>
            </a:pPr>
            <a:r>
              <a:rPr lang="en-US" sz="1500" dirty="0">
                <a:solidFill>
                  <a:schemeClr val="tx1"/>
                </a:solidFill>
              </a:rPr>
              <a:t>Set Track between topics to On</a:t>
            </a:r>
          </a:p>
        </p:txBody>
      </p:sp>
      <p:sp>
        <p:nvSpPr>
          <p:cNvPr id="3" name="Rectangle 2" descr="Rectangle around the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natural conversation">
            <a:extLst>
              <a:ext uri="{FF2B5EF4-FFF2-40B4-BE49-F238E27FC236}">
                <a16:creationId xmlns:a16="http://schemas.microsoft.com/office/drawing/2014/main" id="{7767D666-EBDF-4155-808B-1F9ECF2E0E75}"/>
              </a:ext>
            </a:extLst>
          </p:cNvPr>
          <p:cNvPicPr>
            <a:picLocks noChangeAspect="1"/>
          </p:cNvPicPr>
          <p:nvPr/>
        </p:nvPicPr>
        <p:blipFill>
          <a:blip r:embed="rId3"/>
          <a:stretch>
            <a:fillRect/>
          </a:stretch>
        </p:blipFill>
        <p:spPr>
          <a:xfrm>
            <a:off x="4776988" y="1164704"/>
            <a:ext cx="3869302" cy="3587504"/>
          </a:xfrm>
          <a:prstGeom prst="rect">
            <a:avLst/>
          </a:prstGeom>
        </p:spPr>
      </p:pic>
    </p:spTree>
    <p:extLst>
      <p:ext uri="{BB962C8B-B14F-4D97-AF65-F5344CB8AC3E}">
        <p14:creationId xmlns:p14="http://schemas.microsoft.com/office/powerpoint/2010/main" val="3016288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FF08-D445-4A87-9FA9-56A2C29875C4}"/>
              </a:ext>
            </a:extLst>
          </p:cNvPr>
          <p:cNvSpPr>
            <a:spLocks noGrp="1"/>
          </p:cNvSpPr>
          <p:nvPr>
            <p:ph type="title"/>
          </p:nvPr>
        </p:nvSpPr>
        <p:spPr/>
        <p:txBody>
          <a:bodyPr/>
          <a:lstStyle/>
          <a:p>
            <a:r>
              <a:rPr lang="en-US" dirty="0"/>
              <a:t>Publish a chatbot</a:t>
            </a:r>
          </a:p>
        </p:txBody>
      </p:sp>
      <p:sp>
        <p:nvSpPr>
          <p:cNvPr id="14" name="Rectangle 13">
            <a:extLst>
              <a:ext uri="{FF2B5EF4-FFF2-40B4-BE49-F238E27FC236}">
                <a16:creationId xmlns:a16="http://schemas.microsoft.com/office/drawing/2014/main" id="{C73729A3-1623-4DBA-81D0-80E3C8346293}"/>
              </a:ext>
            </a:extLst>
          </p:cNvPr>
          <p:cNvSpPr>
            <a:spLocks/>
          </p:cNvSpPr>
          <p:nvPr/>
        </p:nvSpPr>
        <p:spPr bwMode="auto">
          <a:xfrm>
            <a:off x="332100"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r>
              <a:rPr lang="en-US" dirty="0">
                <a:solidFill>
                  <a:schemeClr val="tx1"/>
                </a:solidFill>
                <a:latin typeface="+mj-lt"/>
              </a:rPr>
              <a:t>Publish the latest chatbot content: </a:t>
            </a:r>
          </a:p>
          <a:p>
            <a:pPr>
              <a:spcBef>
                <a:spcPts val="450"/>
              </a:spcBef>
            </a:pPr>
            <a:r>
              <a:rPr lang="en-US" sz="1500" dirty="0">
                <a:solidFill>
                  <a:schemeClr val="tx1"/>
                </a:solidFill>
              </a:rPr>
              <a:t>Go to the Publish tab on the side navigation pane.</a:t>
            </a:r>
          </a:p>
          <a:p>
            <a:pPr>
              <a:spcBef>
                <a:spcPts val="450"/>
              </a:spcBef>
            </a:pPr>
            <a:r>
              <a:rPr lang="en-US" sz="1500" dirty="0">
                <a:solidFill>
                  <a:schemeClr val="tx1"/>
                </a:solidFill>
              </a:rPr>
              <a:t>Select Publish.</a:t>
            </a:r>
          </a:p>
        </p:txBody>
      </p:sp>
      <p:sp>
        <p:nvSpPr>
          <p:cNvPr id="15" name="Rectangle 14">
            <a:extLst>
              <a:ext uri="{FF2B5EF4-FFF2-40B4-BE49-F238E27FC236}">
                <a16:creationId xmlns:a16="http://schemas.microsoft.com/office/drawing/2014/main" id="{9703F434-2865-4621-BF51-6B6D9683EBE1}"/>
              </a:ext>
            </a:extLst>
          </p:cNvPr>
          <p:cNvSpPr>
            <a:spLocks/>
          </p:cNvSpPr>
          <p:nvPr/>
        </p:nvSpPr>
        <p:spPr bwMode="auto">
          <a:xfrm>
            <a:off x="4713791" y="1093500"/>
            <a:ext cx="4050000" cy="14180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fontAlgn="base">
              <a:spcBef>
                <a:spcPts val="450"/>
              </a:spcBef>
              <a:spcAft>
                <a:spcPct val="0"/>
              </a:spcAft>
            </a:pPr>
            <a:r>
              <a:rPr lang="en-US" dirty="0">
                <a:solidFill>
                  <a:schemeClr val="tx1"/>
                </a:solidFill>
                <a:latin typeface="+mj-lt"/>
              </a:rPr>
              <a:t>Configure channels:</a:t>
            </a:r>
          </a:p>
          <a:p>
            <a:pPr fontAlgn="base">
              <a:spcBef>
                <a:spcPts val="450"/>
              </a:spcBef>
              <a:spcAft>
                <a:spcPct val="0"/>
              </a:spcAft>
            </a:pPr>
            <a:r>
              <a:rPr lang="en-US" sz="1500" dirty="0">
                <a:solidFill>
                  <a:schemeClr val="tx1"/>
                </a:solidFill>
              </a:rPr>
              <a:t>After publishing your bot at least once, you can add channels to make the bot reachable by your customers. </a:t>
            </a:r>
          </a:p>
        </p:txBody>
      </p:sp>
      <p:pic>
        <p:nvPicPr>
          <p:cNvPr id="5" name="Picture 4" descr="Validate latest bot content for publish.">
            <a:extLst>
              <a:ext uri="{FF2B5EF4-FFF2-40B4-BE49-F238E27FC236}">
                <a16:creationId xmlns:a16="http://schemas.microsoft.com/office/drawing/2014/main" id="{3E3BA34A-E26A-4830-9C46-8F0B027BCDA9}"/>
              </a:ext>
            </a:extLst>
          </p:cNvPr>
          <p:cNvPicPr>
            <a:picLocks noChangeAspect="1"/>
          </p:cNvPicPr>
          <p:nvPr/>
        </p:nvPicPr>
        <p:blipFill>
          <a:blip r:embed="rId3"/>
          <a:stretch>
            <a:fillRect/>
          </a:stretch>
        </p:blipFill>
        <p:spPr>
          <a:xfrm>
            <a:off x="438913" y="2707772"/>
            <a:ext cx="3874770" cy="2029349"/>
          </a:xfrm>
          <a:prstGeom prst="rect">
            <a:avLst/>
          </a:prstGeom>
        </p:spPr>
      </p:pic>
      <p:pic>
        <p:nvPicPr>
          <p:cNvPr id="7" name="Picture 6" descr="Channel settings.">
            <a:extLst>
              <a:ext uri="{FF2B5EF4-FFF2-40B4-BE49-F238E27FC236}">
                <a16:creationId xmlns:a16="http://schemas.microsoft.com/office/drawing/2014/main" id="{44FECCB5-FB48-43ED-B55F-2A9EE3ED21A3}"/>
              </a:ext>
            </a:extLst>
          </p:cNvPr>
          <p:cNvPicPr>
            <a:picLocks noChangeAspect="1"/>
          </p:cNvPicPr>
          <p:nvPr/>
        </p:nvPicPr>
        <p:blipFill rotWithShape="1">
          <a:blip r:embed="rId4"/>
          <a:srcRect l="15476" b="-1323"/>
          <a:stretch/>
        </p:blipFill>
        <p:spPr>
          <a:xfrm>
            <a:off x="4802249" y="2707771"/>
            <a:ext cx="3873082" cy="2004497"/>
          </a:xfrm>
          <a:prstGeom prst="rect">
            <a:avLst/>
          </a:prstGeom>
          <a:ln>
            <a:noFill/>
          </a:ln>
        </p:spPr>
      </p:pic>
      <p:sp>
        <p:nvSpPr>
          <p:cNvPr id="8" name="Rectangle 7" descr="Rectangle around image">
            <a:extLst>
              <a:ext uri="{FF2B5EF4-FFF2-40B4-BE49-F238E27FC236}">
                <a16:creationId xmlns:a16="http://schemas.microsoft.com/office/drawing/2014/main" id="{E7EA061F-4013-4791-8EE6-EA98811F92BE}"/>
              </a:ext>
            </a:extLst>
          </p:cNvPr>
          <p:cNvSpPr/>
          <p:nvPr/>
        </p:nvSpPr>
        <p:spPr bwMode="auto">
          <a:xfrm>
            <a:off x="343987" y="2631966"/>
            <a:ext cx="4049999" cy="2180962"/>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
        <p:nvSpPr>
          <p:cNvPr id="9" name="Rectangle 8" descr="Rectangle around image">
            <a:extLst>
              <a:ext uri="{FF2B5EF4-FFF2-40B4-BE49-F238E27FC236}">
                <a16:creationId xmlns:a16="http://schemas.microsoft.com/office/drawing/2014/main" id="{E4A56327-CF64-4B48-82E0-882EAA1925E5}"/>
              </a:ext>
            </a:extLst>
          </p:cNvPr>
          <p:cNvSpPr/>
          <p:nvPr/>
        </p:nvSpPr>
        <p:spPr bwMode="auto">
          <a:xfrm>
            <a:off x="4713791" y="2631967"/>
            <a:ext cx="4049999" cy="2169755"/>
          </a:xfrm>
          <a:prstGeom prst="rect">
            <a:avLst/>
          </a:prstGeom>
          <a:noFill/>
          <a:ln w="19050">
            <a:solidFill>
              <a:srgbClr val="0B556A"/>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lgn="ctr"/>
            <a:endParaRPr lang="en-US" sz="1050" dirty="0">
              <a:latin typeface="+mj-lt"/>
              <a:ea typeface="Segoe UI" pitchFamily="34" charset="0"/>
              <a:cs typeface="Segoe UI" pitchFamily="34" charset="0"/>
            </a:endParaRPr>
          </a:p>
        </p:txBody>
      </p:sp>
    </p:spTree>
    <p:extLst>
      <p:ext uri="{BB962C8B-B14F-4D97-AF65-F5344CB8AC3E}">
        <p14:creationId xmlns:p14="http://schemas.microsoft.com/office/powerpoint/2010/main" val="350953382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441197" y="342900"/>
            <a:ext cx="8263890" cy="415499"/>
          </a:xfrm>
        </p:spPr>
        <p:txBody>
          <a:bodyPr/>
          <a:lstStyle/>
          <a:p>
            <a:r>
              <a:rPr lang="en-US" dirty="0"/>
              <a:t>Analyzing a chatbot</a:t>
            </a:r>
          </a:p>
        </p:txBody>
      </p:sp>
      <p:sp>
        <p:nvSpPr>
          <p:cNvPr id="14" name="Rectangle 13">
            <a:extLst>
              <a:ext uri="{FF2B5EF4-FFF2-40B4-BE49-F238E27FC236}">
                <a16:creationId xmlns:a16="http://schemas.microsoft.com/office/drawing/2014/main" id="{EAC0906E-23F6-4116-97C7-13707E5A93C7}"/>
              </a:ext>
            </a:extLst>
          </p:cNvPr>
          <p:cNvSpPr/>
          <p:nvPr/>
        </p:nvSpPr>
        <p:spPr>
          <a:xfrm>
            <a:off x="332099" y="1093500"/>
            <a:ext cx="4185000" cy="204403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altLang="zh-CN" dirty="0">
                <a:solidFill>
                  <a:schemeClr val="tx1"/>
                </a:solidFill>
                <a:latin typeface="+mj-lt"/>
              </a:rPr>
              <a:t>View analytics</a:t>
            </a:r>
          </a:p>
          <a:p>
            <a:pPr defTabSz="433388">
              <a:spcBef>
                <a:spcPct val="0"/>
              </a:spcBef>
              <a:spcAft>
                <a:spcPct val="35000"/>
              </a:spcAft>
            </a:pPr>
            <a:r>
              <a:rPr lang="en-US" altLang="zh-CN" sz="1500" dirty="0">
                <a:solidFill>
                  <a:schemeClr val="tx1"/>
                </a:solidFill>
              </a:rPr>
              <a:t>Engagement over time chart</a:t>
            </a:r>
          </a:p>
          <a:p>
            <a:pPr defTabSz="433388">
              <a:spcBef>
                <a:spcPct val="0"/>
              </a:spcBef>
              <a:spcAft>
                <a:spcPct val="35000"/>
              </a:spcAft>
            </a:pPr>
            <a:r>
              <a:rPr lang="en-US" altLang="zh-CN" sz="1500" dirty="0">
                <a:solidFill>
                  <a:schemeClr val="tx1"/>
                </a:solidFill>
              </a:rPr>
              <a:t>Session outcomes over time chart</a:t>
            </a:r>
          </a:p>
          <a:p>
            <a:pPr defTabSz="433388">
              <a:spcBef>
                <a:spcPct val="0"/>
              </a:spcBef>
              <a:spcAft>
                <a:spcPct val="35000"/>
              </a:spcAft>
            </a:pPr>
            <a:r>
              <a:rPr lang="en-US" altLang="zh-CN" sz="1500" dirty="0">
                <a:solidFill>
                  <a:schemeClr val="tx1"/>
                </a:solidFill>
              </a:rPr>
              <a:t>Resolution rate drivers chart</a:t>
            </a:r>
          </a:p>
          <a:p>
            <a:pPr defTabSz="433388">
              <a:spcBef>
                <a:spcPct val="0"/>
              </a:spcBef>
              <a:spcAft>
                <a:spcPct val="35000"/>
              </a:spcAft>
            </a:pPr>
            <a:r>
              <a:rPr lang="en-US" altLang="zh-CN" sz="1500" dirty="0">
                <a:solidFill>
                  <a:schemeClr val="tx1"/>
                </a:solidFill>
              </a:rPr>
              <a:t>Escalation rate drivers chart</a:t>
            </a:r>
          </a:p>
          <a:p>
            <a:pPr defTabSz="433388">
              <a:spcBef>
                <a:spcPct val="0"/>
              </a:spcBef>
              <a:spcAft>
                <a:spcPct val="35000"/>
              </a:spcAft>
            </a:pPr>
            <a:r>
              <a:rPr lang="en-US" altLang="zh-CN" sz="1500" dirty="0">
                <a:solidFill>
                  <a:schemeClr val="tx1"/>
                </a:solidFill>
              </a:rPr>
              <a:t>Abandon rate drivers chart</a:t>
            </a:r>
          </a:p>
          <a:p>
            <a:pPr defTabSz="433388">
              <a:spcBef>
                <a:spcPct val="0"/>
              </a:spcBef>
              <a:spcAft>
                <a:spcPct val="35000"/>
              </a:spcAft>
            </a:pPr>
            <a:endParaRPr lang="en-US" altLang="zh-CN" sz="1500" dirty="0">
              <a:solidFill>
                <a:schemeClr val="tx1"/>
              </a:solidFill>
            </a:endParaRPr>
          </a:p>
          <a:p>
            <a:pPr defTabSz="433388">
              <a:spcBef>
                <a:spcPct val="0"/>
              </a:spcBef>
              <a:spcAft>
                <a:spcPct val="35000"/>
              </a:spcAft>
            </a:pPr>
            <a:endParaRPr lang="en-US" altLang="zh-CN" dirty="0">
              <a:solidFill>
                <a:schemeClr val="tx1"/>
              </a:solidFill>
              <a:latin typeface="+mj-lt"/>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332100" y="3223261"/>
            <a:ext cx="4184999" cy="157733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View billed sessions for chatbots</a:t>
            </a:r>
          </a:p>
          <a:p>
            <a:pPr defTabSz="433388">
              <a:spcBef>
                <a:spcPct val="0"/>
              </a:spcBef>
              <a:spcAft>
                <a:spcPct val="35000"/>
              </a:spcAft>
            </a:pPr>
            <a:r>
              <a:rPr lang="en-US" sz="1500" dirty="0">
                <a:solidFill>
                  <a:schemeClr val="tx1"/>
                </a:solidFill>
              </a:rPr>
              <a:t>The billed session begins when a user topic is triggered. </a:t>
            </a:r>
          </a:p>
          <a:p>
            <a:pPr defTabSz="433388">
              <a:spcBef>
                <a:spcPct val="0"/>
              </a:spcBef>
              <a:spcAft>
                <a:spcPct val="35000"/>
              </a:spcAft>
            </a:pPr>
            <a:r>
              <a:rPr lang="en-US" sz="1500" dirty="0">
                <a:solidFill>
                  <a:schemeClr val="tx1"/>
                </a:solidFill>
              </a:rPr>
              <a:t>Find the number of billed sessions for your bot</a:t>
            </a:r>
          </a:p>
        </p:txBody>
      </p:sp>
      <p:sp>
        <p:nvSpPr>
          <p:cNvPr id="3" name="Rectangle 2" descr="Rectangle around image">
            <a:extLst>
              <a:ext uri="{FF2B5EF4-FFF2-40B4-BE49-F238E27FC236}">
                <a16:creationId xmlns:a16="http://schemas.microsoft.com/office/drawing/2014/main" id="{49280361-C5F5-452E-A657-667AA88A84A3}"/>
              </a:ext>
            </a:extLst>
          </p:cNvPr>
          <p:cNvSpPr/>
          <p:nvPr/>
        </p:nvSpPr>
        <p:spPr bwMode="auto">
          <a:xfrm>
            <a:off x="4713629" y="1093500"/>
            <a:ext cx="3991458" cy="37070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defTabSz="685577" fontAlgn="base">
              <a:spcBef>
                <a:spcPct val="0"/>
              </a:spcBef>
              <a:spcAft>
                <a:spcPts val="74"/>
              </a:spcAft>
            </a:pPr>
            <a:endParaRPr lang="en-US" sz="735" dirty="0">
              <a:solidFill>
                <a:schemeClr val="bg1"/>
              </a:solidFill>
              <a:ea typeface="Segoe UI" pitchFamily="34" charset="0"/>
              <a:cs typeface="Segoe UI" pitchFamily="34" charset="0"/>
            </a:endParaRPr>
          </a:p>
        </p:txBody>
      </p:sp>
      <p:pic>
        <p:nvPicPr>
          <p:cNvPr id="5" name="Picture 4" descr="A screenshot of Power Virtual Agents Analytics">
            <a:extLst>
              <a:ext uri="{FF2B5EF4-FFF2-40B4-BE49-F238E27FC236}">
                <a16:creationId xmlns:a16="http://schemas.microsoft.com/office/drawing/2014/main" id="{4B7C2EAC-B888-4535-8BE9-A6733094BEAF}"/>
              </a:ext>
            </a:extLst>
          </p:cNvPr>
          <p:cNvPicPr>
            <a:picLocks noChangeAspect="1"/>
          </p:cNvPicPr>
          <p:nvPr/>
        </p:nvPicPr>
        <p:blipFill rotWithShape="1">
          <a:blip r:embed="rId3"/>
          <a:srcRect r="14129"/>
          <a:stretch/>
        </p:blipFill>
        <p:spPr>
          <a:xfrm>
            <a:off x="4794000" y="1656436"/>
            <a:ext cx="3830717" cy="2581226"/>
          </a:xfrm>
          <a:prstGeom prst="rect">
            <a:avLst/>
          </a:prstGeom>
        </p:spPr>
      </p:pic>
    </p:spTree>
    <p:extLst>
      <p:ext uri="{BB962C8B-B14F-4D97-AF65-F5344CB8AC3E}">
        <p14:creationId xmlns:p14="http://schemas.microsoft.com/office/powerpoint/2010/main" val="10220012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t>Lesson 1: </a:t>
            </a:r>
            <a:r>
              <a:rPr lang="en-US" dirty="0"/>
              <a:t>Power Automate overview</a:t>
            </a:r>
          </a:p>
        </p:txBody>
      </p:sp>
      <p:pic>
        <p:nvPicPr>
          <p:cNvPr id="4" name="Picture 3" descr="Icon of a magnifying glass">
            <a:extLst>
              <a:ext uri="{FF2B5EF4-FFF2-40B4-BE49-F238E27FC236}">
                <a16:creationId xmlns:a16="http://schemas.microsoft.com/office/drawing/2014/main" id="{61E99BF2-034C-4524-A662-30DAA1B731D9}"/>
              </a:ext>
            </a:extLst>
          </p:cNvPr>
          <p:cNvPicPr>
            <a:picLocks noChangeAspect="1"/>
          </p:cNvPicPr>
          <p:nvPr/>
        </p:nvPicPr>
        <p:blipFill>
          <a:blip r:embed="rId3"/>
          <a:stretch>
            <a:fillRect/>
          </a:stretch>
        </p:blipFill>
        <p:spPr>
          <a:xfrm>
            <a:off x="7557572" y="2066479"/>
            <a:ext cx="950381" cy="950381"/>
          </a:xfrm>
          <a:prstGeom prst="rect">
            <a:avLst/>
          </a:prstGeom>
        </p:spPr>
      </p:pic>
    </p:spTree>
    <p:extLst>
      <p:ext uri="{BB962C8B-B14F-4D97-AF65-F5344CB8AC3E}">
        <p14:creationId xmlns:p14="http://schemas.microsoft.com/office/powerpoint/2010/main" val="26985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9" name="Rectangle 8">
            <a:extLst>
              <a:ext uri="{FF2B5EF4-FFF2-40B4-BE49-F238E27FC236}">
                <a16:creationId xmlns:a16="http://schemas.microsoft.com/office/drawing/2014/main" id="{B4B55561-1370-4529-BD67-9AE822C917BB}"/>
              </a:ext>
            </a:extLst>
          </p:cNvPr>
          <p:cNvSpPr/>
          <p:nvPr/>
        </p:nvSpPr>
        <p:spPr bwMode="auto">
          <a:xfrm>
            <a:off x="438151" y="962026"/>
            <a:ext cx="4352924" cy="3739753"/>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Common scenarios and capabilities:</a:t>
            </a:r>
          </a:p>
          <a:p>
            <a:pPr marL="0" lvl="1">
              <a:spcBef>
                <a:spcPts val="450"/>
              </a:spcBef>
            </a:pPr>
            <a:r>
              <a:rPr lang="en-US" sz="1500" dirty="0">
                <a:solidFill>
                  <a:schemeClr val="tx1"/>
                </a:solidFill>
                <a:cs typeface="Segoe UI Semilight"/>
              </a:rPr>
              <a:t>Automating repetitive tasks</a:t>
            </a:r>
          </a:p>
          <a:p>
            <a:pPr marL="0" lvl="1">
              <a:spcBef>
                <a:spcPts val="450"/>
              </a:spcBef>
            </a:pPr>
            <a:r>
              <a:rPr lang="en-US" sz="1500" dirty="0">
                <a:solidFill>
                  <a:schemeClr val="tx1"/>
                </a:solidFill>
                <a:cs typeface="Segoe UI Semilight"/>
              </a:rPr>
              <a:t>Guiding a user through a process </a:t>
            </a:r>
          </a:p>
          <a:p>
            <a:pPr marL="0" lvl="1">
              <a:spcBef>
                <a:spcPts val="450"/>
              </a:spcBef>
            </a:pPr>
            <a:r>
              <a:rPr lang="en-US" sz="1500" dirty="0">
                <a:solidFill>
                  <a:schemeClr val="tx1"/>
                </a:solidFill>
                <a:cs typeface="Segoe UI Semilight"/>
              </a:rPr>
              <a:t>Connecting to external data sources</a:t>
            </a:r>
          </a:p>
          <a:p>
            <a:pPr marL="0" lvl="1">
              <a:spcBef>
                <a:spcPts val="450"/>
              </a:spcBef>
            </a:pPr>
            <a:r>
              <a:rPr lang="en-US" sz="15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4917138" y="962026"/>
            <a:ext cx="3788712" cy="373975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CD767AE6-125B-4ACE-A60D-E15970B06F39}"/>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32572605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2"/>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8" y="1077516"/>
            <a:ext cx="4511803" cy="362432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5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450"/>
              </a:spcBef>
              <a:spcAft>
                <a:spcPts val="900"/>
              </a:spcAft>
            </a:pPr>
            <a:r>
              <a:rPr lang="en-US" sz="135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450"/>
              </a:spcBef>
              <a:spcAft>
                <a:spcPts val="900"/>
              </a:spcAft>
            </a:pPr>
            <a:r>
              <a:rPr lang="en-US" sz="135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3"/>
          <a:srcRect l="-1215" t="-1838" r="-1215" b="-1573"/>
          <a:stretch/>
        </p:blipFill>
        <p:spPr>
          <a:xfrm>
            <a:off x="5071110" y="1064422"/>
            <a:ext cx="3624157" cy="3637421"/>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95922484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pic>
        <p:nvPicPr>
          <p:cNvPr id="6" name="Picture 5" descr="Logo of Power Automate">
            <a:extLst>
              <a:ext uri="{FF2B5EF4-FFF2-40B4-BE49-F238E27FC236}">
                <a16:creationId xmlns:a16="http://schemas.microsoft.com/office/drawing/2014/main" id="{DB56C557-321F-4016-89E0-20A6F6C51CDD}"/>
              </a:ext>
            </a:extLst>
          </p:cNvPr>
          <p:cNvPicPr>
            <a:picLocks noChangeAspect="1"/>
          </p:cNvPicPr>
          <p:nvPr/>
        </p:nvPicPr>
        <p:blipFill>
          <a:blip r:embed="rId3"/>
          <a:stretch>
            <a:fillRect/>
          </a:stretch>
        </p:blipFill>
        <p:spPr>
          <a:xfrm>
            <a:off x="8127769" y="447675"/>
            <a:ext cx="602279" cy="457802"/>
          </a:xfrm>
          <a:prstGeom prst="rect">
            <a:avLst/>
          </a:prstGeom>
        </p:spPr>
      </p:pic>
      <p:sp>
        <p:nvSpPr>
          <p:cNvPr id="12" name="Rectangle 11">
            <a:extLst>
              <a:ext uri="{FF2B5EF4-FFF2-40B4-BE49-F238E27FC236}">
                <a16:creationId xmlns:a16="http://schemas.microsoft.com/office/drawing/2014/main" id="{C3527EE5-6EFD-4BE0-A504-D478F83C1B4B}"/>
              </a:ext>
            </a:extLst>
          </p:cNvPr>
          <p:cNvSpPr/>
          <p:nvPr/>
        </p:nvSpPr>
        <p:spPr>
          <a:xfrm>
            <a:off x="441198" y="1323594"/>
            <a:ext cx="2676075" cy="262430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defTabSz="366713">
              <a:spcBef>
                <a:spcPct val="0"/>
              </a:spcBef>
              <a:spcAft>
                <a:spcPts val="900"/>
              </a:spcAft>
            </a:pPr>
            <a:r>
              <a:rPr lang="en-US" sz="135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366713">
              <a:spcBef>
                <a:spcPct val="0"/>
              </a:spcBef>
              <a:spcAft>
                <a:spcPts val="900"/>
              </a:spcAft>
            </a:pPr>
            <a:r>
              <a:rPr lang="en-US" sz="135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4"/>
          <a:srcRect l="-1618" t="-4478" r="-1618" b="-4478"/>
          <a:stretch/>
        </p:blipFill>
        <p:spPr>
          <a:xfrm>
            <a:off x="3241101" y="1323594"/>
            <a:ext cx="5461701" cy="2624303"/>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162780433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a:xfrm>
            <a:off x="441198" y="342900"/>
            <a:ext cx="6521578" cy="415499"/>
          </a:xfrm>
        </p:spPr>
        <p:txBody>
          <a:bodyPr/>
          <a:lstStyle/>
          <a:p>
            <a:r>
              <a:rPr lang="en-US" dirty="0"/>
              <a:t>The three types of flows you can create with Power Automate</a:t>
            </a:r>
          </a:p>
        </p:txBody>
      </p:sp>
      <p:pic>
        <p:nvPicPr>
          <p:cNvPr id="8" name="Picture 7" descr="Logo of Power Automate">
            <a:extLst>
              <a:ext uri="{FF2B5EF4-FFF2-40B4-BE49-F238E27FC236}">
                <a16:creationId xmlns:a16="http://schemas.microsoft.com/office/drawing/2014/main" id="{DEDD5BC8-07B1-47CE-9822-A105A349FB4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0" name="Rectangle 9">
            <a:extLst>
              <a:ext uri="{FF2B5EF4-FFF2-40B4-BE49-F238E27FC236}">
                <a16:creationId xmlns:a16="http://schemas.microsoft.com/office/drawing/2014/main" id="{EF81DF51-F097-45CE-9DA4-1AB35F5F0430}"/>
              </a:ext>
            </a:extLst>
          </p:cNvPr>
          <p:cNvSpPr/>
          <p:nvPr/>
        </p:nvSpPr>
        <p:spPr>
          <a:xfrm>
            <a:off x="441198" y="1371600"/>
            <a:ext cx="4509422" cy="3330243"/>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spcBef>
                <a:spcPct val="0"/>
              </a:spcBef>
            </a:pPr>
            <a:r>
              <a:rPr lang="en-US" sz="1200" dirty="0">
                <a:solidFill>
                  <a:srgbClr val="0066FF"/>
                </a:solidFill>
                <a:latin typeface="+mj-lt"/>
                <a:cs typeface="Segoe UI Semilight"/>
              </a:rPr>
              <a:t>Power Automate works by creating flows, of which there are three types:</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Event driven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Business process flows </a:t>
            </a:r>
          </a:p>
          <a:p>
            <a:pPr marL="257175" lvl="1" indent="-257175">
              <a:spcBef>
                <a:spcPts val="450"/>
              </a:spcBef>
              <a:spcAft>
                <a:spcPts val="450"/>
              </a:spcAft>
              <a:buFont typeface="Arial" panose="020B0604020202020204" pitchFamily="34" charset="0"/>
              <a:buChar char="•"/>
            </a:pPr>
            <a:r>
              <a:rPr lang="en-US" sz="15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4"/>
          <a:srcRect l="-1115" t="-36359" r="-1969" b="-40201"/>
          <a:stretch/>
        </p:blipFill>
        <p:spPr>
          <a:xfrm>
            <a:off x="5058735" y="1371600"/>
            <a:ext cx="3644068" cy="3330243"/>
          </a:xfrm>
          <a:prstGeom prst="rect">
            <a:avLst/>
          </a:prstGeom>
          <a:solidFill>
            <a:srgbClr val="F2F2F2"/>
          </a:solidFill>
          <a:ln w="19050">
            <a:solidFill>
              <a:srgbClr val="0066FF"/>
            </a:solidFill>
            <a:headEnd type="none" w="med" len="med"/>
            <a:tailEnd type="none" w="med" len="med"/>
          </a:ln>
          <a:effectLst/>
        </p:spPr>
      </p:pic>
    </p:spTree>
    <p:extLst>
      <p:ext uri="{BB962C8B-B14F-4D97-AF65-F5344CB8AC3E}">
        <p14:creationId xmlns:p14="http://schemas.microsoft.com/office/powerpoint/2010/main" val="187850531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a:xfrm>
            <a:off x="441198" y="342900"/>
            <a:ext cx="6473953" cy="415499"/>
          </a:xfrm>
        </p:spPr>
        <p:txBody>
          <a:bodyPr/>
          <a:lstStyle/>
          <a:p>
            <a:r>
              <a:rPr lang="en-US" dirty="0"/>
              <a:t>Add artificial intelligence to your flow without writing code</a:t>
            </a:r>
          </a:p>
        </p:txBody>
      </p:sp>
      <p:pic>
        <p:nvPicPr>
          <p:cNvPr id="7" name="Picture 6" descr="Logo of Power Automate">
            <a:extLst>
              <a:ext uri="{FF2B5EF4-FFF2-40B4-BE49-F238E27FC236}">
                <a16:creationId xmlns:a16="http://schemas.microsoft.com/office/drawing/2014/main" id="{2042B324-6F85-45AD-B0B1-7B43D39EE5B2}"/>
              </a:ext>
            </a:extLst>
          </p:cNvPr>
          <p:cNvPicPr>
            <a:picLocks noChangeAspect="1"/>
          </p:cNvPicPr>
          <p:nvPr/>
        </p:nvPicPr>
        <p:blipFill>
          <a:blip r:embed="rId2"/>
          <a:stretch>
            <a:fillRect/>
          </a:stretch>
        </p:blipFill>
        <p:spPr>
          <a:xfrm>
            <a:off x="8127769" y="447675"/>
            <a:ext cx="602279" cy="457802"/>
          </a:xfrm>
          <a:prstGeom prst="rect">
            <a:avLst/>
          </a:prstGeom>
        </p:spPr>
      </p:pic>
      <p:sp>
        <p:nvSpPr>
          <p:cNvPr id="16" name="Rectangle 15">
            <a:extLst>
              <a:ext uri="{FF2B5EF4-FFF2-40B4-BE49-F238E27FC236}">
                <a16:creationId xmlns:a16="http://schemas.microsoft.com/office/drawing/2014/main" id="{4B823272-E336-4E12-901A-AE3D9A5CF7AF}"/>
              </a:ext>
            </a:extLst>
          </p:cNvPr>
          <p:cNvSpPr/>
          <p:nvPr/>
        </p:nvSpPr>
        <p:spPr>
          <a:xfrm>
            <a:off x="436959" y="1453365"/>
            <a:ext cx="8293089" cy="877163"/>
          </a:xfrm>
          <a:prstGeom prst="rect">
            <a:avLst/>
          </a:prstGeom>
        </p:spPr>
        <p:txBody>
          <a:bodyPr wrap="square" lIns="0" tIns="0" rIns="0">
            <a:spAutoFit/>
          </a:bodyPr>
          <a:lstStyle/>
          <a:p>
            <a:r>
              <a:rPr lang="en-US" dirty="0">
                <a:latin typeface="+mj-lt"/>
              </a:rPr>
              <a:t>To take advantage of these AI capabilities you must first build a model. </a:t>
            </a:r>
            <a:br>
              <a:rPr lang="en-US" dirty="0">
                <a:latin typeface="+mj-lt"/>
              </a:rPr>
            </a:br>
            <a:r>
              <a:rPr lang="en-US" dirty="0">
                <a:latin typeface="+mj-lt"/>
              </a:rPr>
              <a:t>From </a:t>
            </a:r>
            <a:r>
              <a:rPr lang="en-US" dirty="0">
                <a:solidFill>
                  <a:srgbClr val="0066FF"/>
                </a:solidFill>
                <a:latin typeface="+mj-lt"/>
                <a:hlinkClick r:id="rId3">
                  <a:extLst>
                    <a:ext uri="{A12FA001-AC4F-418D-AE19-62706E023703}">
                      <ahyp:hlinkClr xmlns:ahyp="http://schemas.microsoft.com/office/drawing/2018/hyperlinkcolor" val="tx"/>
                    </a:ext>
                  </a:extLst>
                </a:hlinkClick>
              </a:rPr>
              <a:t>make.PowerApps.com</a:t>
            </a:r>
            <a:r>
              <a:rPr lang="en-US" dirty="0">
                <a:solidFill>
                  <a:srgbClr val="0066FF"/>
                </a:solidFill>
                <a:latin typeface="+mj-lt"/>
              </a:rPr>
              <a:t> </a:t>
            </a:r>
            <a:r>
              <a:rPr lang="en-US" dirty="0">
                <a:latin typeface="+mj-lt"/>
              </a:rPr>
              <a:t>a wizard guides you through building </a:t>
            </a:r>
            <a:br>
              <a:rPr lang="en-US" dirty="0">
                <a:latin typeface="+mj-lt"/>
              </a:rPr>
            </a:br>
            <a:r>
              <a:rPr lang="en-US"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438149"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Form processor:</a:t>
            </a:r>
          </a:p>
          <a:p>
            <a:pPr marL="0" lvl="1" fontAlgn="base">
              <a:spcBef>
                <a:spcPts val="450"/>
              </a:spcBef>
            </a:pPr>
            <a:r>
              <a:rPr lang="en-US" sz="135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2531615"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500" dirty="0">
                <a:solidFill>
                  <a:schemeClr val="tx1"/>
                </a:solidFill>
                <a:latin typeface="+mj-lt"/>
              </a:rPr>
              <a:t>Object detector:</a:t>
            </a:r>
          </a:p>
          <a:p>
            <a:pPr fontAlgn="base">
              <a:spcBef>
                <a:spcPts val="450"/>
              </a:spcBef>
            </a:pPr>
            <a:r>
              <a:rPr lang="en-US" sz="135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4625081"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Prediction:</a:t>
            </a:r>
          </a:p>
          <a:p>
            <a:pPr>
              <a:spcBef>
                <a:spcPts val="450"/>
              </a:spcBef>
            </a:pPr>
            <a:r>
              <a:rPr lang="en-US" sz="135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6718548" y="2697849"/>
            <a:ext cx="1988494" cy="1978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500" dirty="0">
                <a:solidFill>
                  <a:schemeClr val="tx1"/>
                </a:solidFill>
                <a:latin typeface="+mj-lt"/>
              </a:rPr>
              <a:t>Text classification:</a:t>
            </a:r>
          </a:p>
          <a:p>
            <a:pPr>
              <a:spcBef>
                <a:spcPts val="450"/>
              </a:spcBef>
            </a:pPr>
            <a:r>
              <a:rPr lang="en-US" sz="1350" dirty="0">
                <a:solidFill>
                  <a:schemeClr val="tx1"/>
                </a:solidFill>
              </a:rPr>
              <a:t>This model categorizes text by its meaning, making it is easier to analyze</a:t>
            </a:r>
          </a:p>
        </p:txBody>
      </p:sp>
    </p:spTree>
    <p:extLst>
      <p:ext uri="{BB962C8B-B14F-4D97-AF65-F5344CB8AC3E}">
        <p14:creationId xmlns:p14="http://schemas.microsoft.com/office/powerpoint/2010/main" val="9689272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2273-7CD7-44D4-B60D-BFFCD631A0D8}"/>
              </a:ext>
            </a:extLst>
          </p:cNvPr>
          <p:cNvSpPr>
            <a:spLocks noGrp="1"/>
          </p:cNvSpPr>
          <p:nvPr>
            <p:ph type="title"/>
          </p:nvPr>
        </p:nvSpPr>
        <p:spPr/>
        <p:txBody>
          <a:bodyPr/>
          <a:lstStyle/>
          <a:p>
            <a:r>
              <a:rPr lang="en-US"/>
              <a:t>Introduction to Automation</a:t>
            </a:r>
            <a:endParaRPr lang="en-IN"/>
          </a:p>
        </p:txBody>
      </p:sp>
      <p:sp>
        <p:nvSpPr>
          <p:cNvPr id="3" name="Rectangle 2">
            <a:extLst>
              <a:ext uri="{FF2B5EF4-FFF2-40B4-BE49-F238E27FC236}">
                <a16:creationId xmlns:a16="http://schemas.microsoft.com/office/drawing/2014/main" id="{0A2C14C5-1BCC-4D8D-8DF0-71A58637E3C1}"/>
              </a:ext>
            </a:extLst>
          </p:cNvPr>
          <p:cNvSpPr/>
          <p:nvPr/>
        </p:nvSpPr>
        <p:spPr>
          <a:xfrm>
            <a:off x="441198" y="892221"/>
            <a:ext cx="2113271" cy="276999"/>
          </a:xfrm>
          <a:prstGeom prst="rect">
            <a:avLst/>
          </a:prstGeom>
        </p:spPr>
        <p:txBody>
          <a:bodyPr wrap="none" lIns="0" tIns="0" rIns="0" bIns="0">
            <a:spAutoFit/>
          </a:bodyPr>
          <a:lstStyle/>
          <a:p>
            <a:r>
              <a:rPr lang="en-US">
                <a:latin typeface="+mj-lt"/>
              </a:rPr>
              <a:t>In this lesson, you will:</a:t>
            </a:r>
          </a:p>
        </p:txBody>
      </p:sp>
      <p:pic>
        <p:nvPicPr>
          <p:cNvPr id="4" name="Picture 3" descr="Icon of a rectangle with bars within">
            <a:extLst>
              <a:ext uri="{FF2B5EF4-FFF2-40B4-BE49-F238E27FC236}">
                <a16:creationId xmlns:a16="http://schemas.microsoft.com/office/drawing/2014/main" id="{43F77958-EA57-48FF-B35F-B4F3880D44AE}"/>
              </a:ext>
            </a:extLst>
          </p:cNvPr>
          <p:cNvPicPr>
            <a:picLocks noChangeAspect="1"/>
          </p:cNvPicPr>
          <p:nvPr/>
        </p:nvPicPr>
        <p:blipFill>
          <a:blip r:embed="rId3"/>
          <a:stretch>
            <a:fillRect/>
          </a:stretch>
        </p:blipFill>
        <p:spPr>
          <a:xfrm>
            <a:off x="441197" y="1356675"/>
            <a:ext cx="534924" cy="534924"/>
          </a:xfrm>
          <a:prstGeom prst="rect">
            <a:avLst/>
          </a:prstGeom>
        </p:spPr>
      </p:pic>
      <p:sp>
        <p:nvSpPr>
          <p:cNvPr id="5" name="TextBox 4">
            <a:extLst>
              <a:ext uri="{FF2B5EF4-FFF2-40B4-BE49-F238E27FC236}">
                <a16:creationId xmlns:a16="http://schemas.microsoft.com/office/drawing/2014/main" id="{605275BB-48E8-490F-AD80-13861560CC64}"/>
              </a:ext>
            </a:extLst>
          </p:cNvPr>
          <p:cNvSpPr txBox="1"/>
          <p:nvPr/>
        </p:nvSpPr>
        <p:spPr>
          <a:xfrm>
            <a:off x="1332943" y="1495141"/>
            <a:ext cx="3348717" cy="230832"/>
          </a:xfrm>
          <a:prstGeom prst="rect">
            <a:avLst/>
          </a:prstGeom>
          <a:noFill/>
        </p:spPr>
        <p:txBody>
          <a:bodyPr wrap="square" lIns="0" tIns="0" rIns="0" bIns="0" rtlCol="0" anchor="ctr">
            <a:spAutoFit/>
          </a:bodyPr>
          <a:lstStyle/>
          <a:p>
            <a:r>
              <a:rPr lang="en-US" sz="1500"/>
              <a:t>Create a flow from a template</a:t>
            </a:r>
            <a:endParaRPr lang="en-US" sz="1500" dirty="0"/>
          </a:p>
        </p:txBody>
      </p:sp>
      <p:cxnSp>
        <p:nvCxnSpPr>
          <p:cNvPr id="6" name="Straight Connector 5">
            <a:extLst>
              <a:ext uri="{FF2B5EF4-FFF2-40B4-BE49-F238E27FC236}">
                <a16:creationId xmlns:a16="http://schemas.microsoft.com/office/drawing/2014/main" id="{174801B5-DC49-4ABD-98DB-A7DA59D01EC5}"/>
              </a:ext>
              <a:ext uri="{C183D7F6-B498-43B3-948B-1728B52AA6E4}">
                <adec:decorative xmlns:adec="http://schemas.microsoft.com/office/drawing/2017/decorative" val="1"/>
              </a:ext>
            </a:extLst>
          </p:cNvPr>
          <p:cNvCxnSpPr>
            <a:cxnSpLocks/>
          </p:cNvCxnSpPr>
          <p:nvPr/>
        </p:nvCxnSpPr>
        <p:spPr>
          <a:xfrm>
            <a:off x="1317814" y="1923281"/>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five circles that are inter-connected to each circle with a line">
            <a:extLst>
              <a:ext uri="{FF2B5EF4-FFF2-40B4-BE49-F238E27FC236}">
                <a16:creationId xmlns:a16="http://schemas.microsoft.com/office/drawing/2014/main" id="{4E694960-06AA-41CE-997D-2279C7904E49}"/>
              </a:ext>
            </a:extLst>
          </p:cNvPr>
          <p:cNvPicPr>
            <a:picLocks noChangeAspect="1"/>
          </p:cNvPicPr>
          <p:nvPr/>
        </p:nvPicPr>
        <p:blipFill>
          <a:blip r:embed="rId4"/>
          <a:stretch>
            <a:fillRect/>
          </a:stretch>
        </p:blipFill>
        <p:spPr>
          <a:xfrm>
            <a:off x="441197" y="2065632"/>
            <a:ext cx="534924" cy="534924"/>
          </a:xfrm>
          <a:prstGeom prst="rect">
            <a:avLst/>
          </a:prstGeom>
        </p:spPr>
      </p:pic>
      <p:sp>
        <p:nvSpPr>
          <p:cNvPr id="8" name="TextBox 7">
            <a:extLst>
              <a:ext uri="{FF2B5EF4-FFF2-40B4-BE49-F238E27FC236}">
                <a16:creationId xmlns:a16="http://schemas.microsoft.com/office/drawing/2014/main" id="{C5C61BD7-60FE-4CD2-944B-FBA76DC46FE8}"/>
              </a:ext>
            </a:extLst>
          </p:cNvPr>
          <p:cNvSpPr txBox="1"/>
          <p:nvPr/>
        </p:nvSpPr>
        <p:spPr>
          <a:xfrm>
            <a:off x="1337986" y="2165408"/>
            <a:ext cx="3348717" cy="230832"/>
          </a:xfrm>
          <a:prstGeom prst="rect">
            <a:avLst/>
          </a:prstGeom>
          <a:noFill/>
        </p:spPr>
        <p:txBody>
          <a:bodyPr wrap="square" lIns="0" tIns="0" rIns="0" bIns="0" rtlCol="0" anchor="ctr">
            <a:spAutoFit/>
          </a:bodyPr>
          <a:lstStyle/>
          <a:p>
            <a:r>
              <a:rPr lang="en-US" sz="1500" dirty="0"/>
              <a:t>Create a recurring flow on a schedule</a:t>
            </a:r>
          </a:p>
        </p:txBody>
      </p:sp>
      <p:cxnSp>
        <p:nvCxnSpPr>
          <p:cNvPr id="9" name="Straight Connector 8">
            <a:extLst>
              <a:ext uri="{FF2B5EF4-FFF2-40B4-BE49-F238E27FC236}">
                <a16:creationId xmlns:a16="http://schemas.microsoft.com/office/drawing/2014/main" id="{4D937A64-5341-41CE-9050-B81F1F0A7A68}"/>
              </a:ext>
              <a:ext uri="{C183D7F6-B498-43B3-948B-1728B52AA6E4}">
                <adec:decorative xmlns:adec="http://schemas.microsoft.com/office/drawing/2017/decorative" val="1"/>
              </a:ext>
            </a:extLst>
          </p:cNvPr>
          <p:cNvCxnSpPr>
            <a:cxnSpLocks/>
          </p:cNvCxnSpPr>
          <p:nvPr/>
        </p:nvCxnSpPr>
        <p:spPr>
          <a:xfrm>
            <a:off x="1322857" y="2547601"/>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a gear and a wrench going across it">
            <a:extLst>
              <a:ext uri="{FF2B5EF4-FFF2-40B4-BE49-F238E27FC236}">
                <a16:creationId xmlns:a16="http://schemas.microsoft.com/office/drawing/2014/main" id="{718D5FFD-4922-4759-9FFF-2C048730F674}"/>
              </a:ext>
            </a:extLst>
          </p:cNvPr>
          <p:cNvPicPr>
            <a:picLocks noChangeAspect="1"/>
          </p:cNvPicPr>
          <p:nvPr/>
        </p:nvPicPr>
        <p:blipFill>
          <a:blip r:embed="rId5"/>
          <a:stretch>
            <a:fillRect/>
          </a:stretch>
        </p:blipFill>
        <p:spPr>
          <a:xfrm>
            <a:off x="441197" y="2793549"/>
            <a:ext cx="534924" cy="534924"/>
          </a:xfrm>
          <a:prstGeom prst="rect">
            <a:avLst/>
          </a:prstGeom>
        </p:spPr>
      </p:pic>
      <p:sp>
        <p:nvSpPr>
          <p:cNvPr id="11" name="TextBox 10">
            <a:extLst>
              <a:ext uri="{FF2B5EF4-FFF2-40B4-BE49-F238E27FC236}">
                <a16:creationId xmlns:a16="http://schemas.microsoft.com/office/drawing/2014/main" id="{9295A6A1-E5A8-4208-ABCF-ED35B9DF70EB}"/>
              </a:ext>
            </a:extLst>
          </p:cNvPr>
          <p:cNvSpPr txBox="1"/>
          <p:nvPr/>
        </p:nvSpPr>
        <p:spPr>
          <a:xfrm>
            <a:off x="1343027" y="2865932"/>
            <a:ext cx="3348717" cy="230832"/>
          </a:xfrm>
          <a:prstGeom prst="rect">
            <a:avLst/>
          </a:prstGeom>
          <a:noFill/>
        </p:spPr>
        <p:txBody>
          <a:bodyPr wrap="square" lIns="0" tIns="0" rIns="0" bIns="0" rtlCol="0" anchor="ctr">
            <a:spAutoFit/>
          </a:bodyPr>
          <a:lstStyle/>
          <a:p>
            <a:r>
              <a:rPr lang="en-US" sz="1500" dirty="0"/>
              <a:t>Create a flow triggered by a button</a:t>
            </a:r>
          </a:p>
        </p:txBody>
      </p:sp>
      <p:cxnSp>
        <p:nvCxnSpPr>
          <p:cNvPr id="12" name="Straight Connector 11">
            <a:extLst>
              <a:ext uri="{FF2B5EF4-FFF2-40B4-BE49-F238E27FC236}">
                <a16:creationId xmlns:a16="http://schemas.microsoft.com/office/drawing/2014/main" id="{8EE6C35E-4D9F-482A-AA2B-293CA7220B9B}"/>
              </a:ext>
              <a:ext uri="{C183D7F6-B498-43B3-948B-1728B52AA6E4}">
                <adec:decorative xmlns:adec="http://schemas.microsoft.com/office/drawing/2017/decorative" val="1"/>
              </a:ext>
            </a:extLst>
          </p:cNvPr>
          <p:cNvCxnSpPr>
            <a:cxnSpLocks/>
          </p:cNvCxnSpPr>
          <p:nvPr/>
        </p:nvCxnSpPr>
        <p:spPr>
          <a:xfrm>
            <a:off x="1327900" y="3294072"/>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a magnifying glass">
            <a:extLst>
              <a:ext uri="{FF2B5EF4-FFF2-40B4-BE49-F238E27FC236}">
                <a16:creationId xmlns:a16="http://schemas.microsoft.com/office/drawing/2014/main" id="{22D5EA59-DCB9-4037-92E4-29BEE9B77A6E}"/>
              </a:ext>
            </a:extLst>
          </p:cNvPr>
          <p:cNvPicPr>
            <a:picLocks noChangeAspect="1"/>
          </p:cNvPicPr>
          <p:nvPr/>
        </p:nvPicPr>
        <p:blipFill>
          <a:blip r:embed="rId6"/>
          <a:stretch>
            <a:fillRect/>
          </a:stretch>
        </p:blipFill>
        <p:spPr>
          <a:xfrm>
            <a:off x="441197" y="3456077"/>
            <a:ext cx="534924" cy="534924"/>
          </a:xfrm>
          <a:prstGeom prst="rect">
            <a:avLst/>
          </a:prstGeom>
        </p:spPr>
      </p:pic>
      <p:sp>
        <p:nvSpPr>
          <p:cNvPr id="14" name="TextBox 13">
            <a:extLst>
              <a:ext uri="{FF2B5EF4-FFF2-40B4-BE49-F238E27FC236}">
                <a16:creationId xmlns:a16="http://schemas.microsoft.com/office/drawing/2014/main" id="{DB3DB840-19C7-4312-9C5F-C2D09313FF34}"/>
              </a:ext>
            </a:extLst>
          </p:cNvPr>
          <p:cNvSpPr txBox="1"/>
          <p:nvPr/>
        </p:nvSpPr>
        <p:spPr>
          <a:xfrm>
            <a:off x="1332943" y="4219757"/>
            <a:ext cx="3348717" cy="230832"/>
          </a:xfrm>
          <a:prstGeom prst="rect">
            <a:avLst/>
          </a:prstGeom>
          <a:noFill/>
        </p:spPr>
        <p:txBody>
          <a:bodyPr wrap="square" lIns="0" tIns="0" rIns="0" bIns="0" rtlCol="0" anchor="ctr">
            <a:spAutoFit/>
          </a:bodyPr>
          <a:lstStyle/>
          <a:p>
            <a:r>
              <a:rPr lang="en-US" sz="1500" dirty="0"/>
              <a:t>Create a business process flow</a:t>
            </a:r>
          </a:p>
        </p:txBody>
      </p:sp>
      <p:grpSp>
        <p:nvGrpSpPr>
          <p:cNvPr id="26" name="Group 25">
            <a:extLst>
              <a:ext uri="{FF2B5EF4-FFF2-40B4-BE49-F238E27FC236}">
                <a16:creationId xmlns:a16="http://schemas.microsoft.com/office/drawing/2014/main" id="{BEABBD6B-3A2B-4741-96FC-825C4FFBCFBF}"/>
              </a:ext>
            </a:extLst>
          </p:cNvPr>
          <p:cNvGrpSpPr/>
          <p:nvPr/>
        </p:nvGrpSpPr>
        <p:grpSpPr>
          <a:xfrm>
            <a:off x="441197" y="4100201"/>
            <a:ext cx="537855" cy="537855"/>
            <a:chOff x="649890" y="5466935"/>
            <a:chExt cx="717140" cy="717140"/>
          </a:xfrm>
        </p:grpSpPr>
        <p:grpSp>
          <p:nvGrpSpPr>
            <p:cNvPr id="20" name="Group 19">
              <a:extLst>
                <a:ext uri="{FF2B5EF4-FFF2-40B4-BE49-F238E27FC236}">
                  <a16:creationId xmlns:a16="http://schemas.microsoft.com/office/drawing/2014/main" id="{0D57BCDF-47B0-4082-AA3D-BA4570CFE79E}"/>
                </a:ext>
                <a:ext uri="{C183D7F6-B498-43B3-948B-1728B52AA6E4}">
                  <adec:decorative xmlns:adec="http://schemas.microsoft.com/office/drawing/2017/decorative" val="1"/>
                </a:ext>
              </a:extLst>
            </p:cNvPr>
            <p:cNvGrpSpPr/>
            <p:nvPr/>
          </p:nvGrpSpPr>
          <p:grpSpPr>
            <a:xfrm>
              <a:off x="649890" y="5466935"/>
              <a:ext cx="717140" cy="717140"/>
              <a:chOff x="7962901" y="3032919"/>
              <a:chExt cx="981074" cy="981076"/>
            </a:xfrm>
          </p:grpSpPr>
          <p:sp>
            <p:nvSpPr>
              <p:cNvPr id="21" name="Freeform 5">
                <a:extLst>
                  <a:ext uri="{FF2B5EF4-FFF2-40B4-BE49-F238E27FC236}">
                    <a16:creationId xmlns:a16="http://schemas.microsoft.com/office/drawing/2014/main" id="{F4AAFCFB-4F0C-4186-A865-12176D59B4C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298"/>
              </a:p>
            </p:txBody>
          </p:sp>
          <p:sp>
            <p:nvSpPr>
              <p:cNvPr id="22" name="Freeform 6">
                <a:extLst>
                  <a:ext uri="{FF2B5EF4-FFF2-40B4-BE49-F238E27FC236}">
                    <a16:creationId xmlns:a16="http://schemas.microsoft.com/office/drawing/2014/main" id="{626C5659-E026-42FA-956A-50AF8B108427}"/>
                  </a:ext>
                </a:extLst>
              </p:cNvPr>
              <p:cNvSpPr>
                <a:spLocks noEditPoints="1"/>
              </p:cNvSpPr>
              <p:nvPr/>
            </p:nvSpPr>
            <p:spPr bwMode="auto">
              <a:xfrm>
                <a:off x="8031163" y="3102770"/>
                <a:ext cx="846137" cy="844550"/>
              </a:xfrm>
              <a:prstGeom prst="ellipse">
                <a:avLst/>
              </a:prstGeom>
              <a:noFill/>
              <a:ln w="19050">
                <a:solidFill>
                  <a:schemeClr val="accent2"/>
                </a:solidFill>
                <a:prstDash val="sysDot"/>
                <a:round/>
                <a:headEnd/>
                <a:tailEnd/>
              </a:ln>
            </p:spPr>
            <p:txBody>
              <a:bodyPr vert="horz" wrap="square" lIns="67232" tIns="33616" rIns="67232" bIns="33616" numCol="1" anchor="t" anchorCtr="0" compatLnSpc="1">
                <a:prstTxWarp prst="textNoShape">
                  <a:avLst/>
                </a:prstTxWarp>
              </a:bodyPr>
              <a:lstStyle/>
              <a:p>
                <a:endParaRPr lang="en-US" sz="1298"/>
              </a:p>
            </p:txBody>
          </p:sp>
        </p:grpSp>
        <p:pic>
          <p:nvPicPr>
            <p:cNvPr id="19" name="Picture 18" descr="Icon of a document with tick marks">
              <a:extLst>
                <a:ext uri="{FF2B5EF4-FFF2-40B4-BE49-F238E27FC236}">
                  <a16:creationId xmlns:a16="http://schemas.microsoft.com/office/drawing/2014/main" id="{313F94A1-B3BB-4945-AABC-D61422A192C4}"/>
                </a:ext>
              </a:extLst>
            </p:cNvPr>
            <p:cNvPicPr>
              <a:picLocks noChangeAspect="1"/>
            </p:cNvPicPr>
            <p:nvPr/>
          </p:nvPicPr>
          <p:blipFill>
            <a:blip r:embed="rId7"/>
            <a:stretch>
              <a:fillRect/>
            </a:stretch>
          </p:blipFill>
          <p:spPr>
            <a:xfrm>
              <a:off x="871025" y="5610618"/>
              <a:ext cx="321391" cy="427112"/>
            </a:xfrm>
            <a:prstGeom prst="rect">
              <a:avLst/>
            </a:prstGeom>
          </p:spPr>
        </p:pic>
      </p:grpSp>
      <p:cxnSp>
        <p:nvCxnSpPr>
          <p:cNvPr id="23" name="Straight Connector 22">
            <a:extLst>
              <a:ext uri="{FF2B5EF4-FFF2-40B4-BE49-F238E27FC236}">
                <a16:creationId xmlns:a16="http://schemas.microsoft.com/office/drawing/2014/main" id="{F0CE0C51-5E0F-4CCD-B9F9-1EB94F14E3A1}"/>
              </a:ext>
              <a:ext uri="{C183D7F6-B498-43B3-948B-1728B52AA6E4}">
                <adec:decorative xmlns:adec="http://schemas.microsoft.com/office/drawing/2017/decorative" val="1"/>
              </a:ext>
            </a:extLst>
          </p:cNvPr>
          <p:cNvCxnSpPr>
            <a:cxnSpLocks/>
          </p:cNvCxnSpPr>
          <p:nvPr/>
        </p:nvCxnSpPr>
        <p:spPr>
          <a:xfrm>
            <a:off x="1302685" y="4030458"/>
            <a:ext cx="334871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1EE030-DC8D-4B83-A0C5-9C03B7AC82AD}"/>
              </a:ext>
            </a:extLst>
          </p:cNvPr>
          <p:cNvSpPr txBox="1"/>
          <p:nvPr/>
        </p:nvSpPr>
        <p:spPr>
          <a:xfrm>
            <a:off x="1317814" y="3439923"/>
            <a:ext cx="3348717" cy="461665"/>
          </a:xfrm>
          <a:prstGeom prst="rect">
            <a:avLst/>
          </a:prstGeom>
          <a:noFill/>
        </p:spPr>
        <p:txBody>
          <a:bodyPr wrap="square" lIns="0" tIns="0" rIns="0" bIns="0" rtlCol="0" anchor="ctr">
            <a:spAutoFit/>
          </a:bodyPr>
          <a:lstStyle/>
          <a:p>
            <a:r>
              <a:rPr lang="en-US" sz="1500" dirty="0"/>
              <a:t>Automate an approval request and discover the approval center</a:t>
            </a:r>
          </a:p>
        </p:txBody>
      </p:sp>
    </p:spTree>
    <p:extLst>
      <p:ext uri="{BB962C8B-B14F-4D97-AF65-F5344CB8AC3E}">
        <p14:creationId xmlns:p14="http://schemas.microsoft.com/office/powerpoint/2010/main" val="41357756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a:t>Create a flow from a template</a:t>
            </a:r>
          </a:p>
        </p:txBody>
      </p:sp>
      <p:sp>
        <p:nvSpPr>
          <p:cNvPr id="14" name="Rectangle 13">
            <a:extLst>
              <a:ext uri="{FF2B5EF4-FFF2-40B4-BE49-F238E27FC236}">
                <a16:creationId xmlns:a16="http://schemas.microsoft.com/office/drawing/2014/main" id="{EAC0906E-23F6-4116-97C7-13707E5A93C7}"/>
              </a:ext>
            </a:extLst>
          </p:cNvPr>
          <p:cNvSpPr/>
          <p:nvPr/>
        </p:nvSpPr>
        <p:spPr>
          <a:xfrm>
            <a:off x="438913" y="1077516"/>
            <a:ext cx="1836202" cy="118729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sz="1500">
                <a:solidFill>
                  <a:schemeClr val="tx1"/>
                </a:solidFill>
              </a:rPr>
              <a:t>Search using keywords for relevant templates</a:t>
            </a:r>
            <a:endParaRPr lang="en-IN" sz="150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438913" y="2386530"/>
            <a:ext cx="1836202" cy="185328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sz="1500" dirty="0">
                <a:solidFill>
                  <a:schemeClr val="tx1"/>
                </a:solidFill>
              </a:rPr>
              <a:t>Example template: Create a flow to save email attachments to OneDrive for Business</a:t>
            </a:r>
            <a:endParaRPr lang="en-IN" sz="1500" dirty="0">
              <a:solidFill>
                <a:schemeClr val="tx1"/>
              </a:solidFill>
            </a:endParaRPr>
          </a:p>
        </p:txBody>
      </p:sp>
      <p:pic>
        <p:nvPicPr>
          <p:cNvPr id="9" name="Picture 2" descr="Screenshot of Power Automate  page showing the different template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2" t="-3103" r="-1602" b="-3103"/>
          <a:stretch/>
        </p:blipFill>
        <p:spPr bwMode="auto">
          <a:xfrm>
            <a:off x="2394859" y="1077516"/>
            <a:ext cx="6310229" cy="3162299"/>
          </a:xfrm>
          <a:prstGeom prst="rect">
            <a:avLst/>
          </a:prstGeom>
          <a:noFill/>
          <a:ln w="19050">
            <a:solidFill>
              <a:srgbClr val="0066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3" name="Picture 2" descr="Logo of Power Automate">
            <a:extLst>
              <a:ext uri="{FF2B5EF4-FFF2-40B4-BE49-F238E27FC236}">
                <a16:creationId xmlns:a16="http://schemas.microsoft.com/office/drawing/2014/main" id="{3954D24E-CF6B-4DB6-86B5-C376A08D258F}"/>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413036374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pic>
        <p:nvPicPr>
          <p:cNvPr id="17" name="Picture 16" descr="Logo of Power Automate">
            <a:extLst>
              <a:ext uri="{FF2B5EF4-FFF2-40B4-BE49-F238E27FC236}">
                <a16:creationId xmlns:a16="http://schemas.microsoft.com/office/drawing/2014/main" id="{CC6A91BD-76A1-4F65-A5B2-2914E44DA7DC}"/>
              </a:ext>
            </a:extLst>
          </p:cNvPr>
          <p:cNvPicPr>
            <a:picLocks noChangeAspect="1"/>
          </p:cNvPicPr>
          <p:nvPr/>
        </p:nvPicPr>
        <p:blipFill>
          <a:blip r:embed="rId3"/>
          <a:stretch>
            <a:fillRect/>
          </a:stretch>
        </p:blipFill>
        <p:spPr>
          <a:xfrm>
            <a:off x="8127769" y="447675"/>
            <a:ext cx="602279" cy="457802"/>
          </a:xfrm>
          <a:prstGeom prst="rect">
            <a:avLst/>
          </a:prstGeom>
        </p:spPr>
      </p:pic>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438149" y="1349828"/>
            <a:ext cx="4014109" cy="24275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Keep these concepts in mind when building flows:</a:t>
            </a:r>
          </a:p>
          <a:p>
            <a:pPr marL="0" lvl="1">
              <a:spcBef>
                <a:spcPts val="225"/>
              </a:spcBef>
              <a:spcAft>
                <a:spcPts val="225"/>
              </a:spcAft>
            </a:pPr>
            <a:r>
              <a:rPr lang="en-US" sz="1350" dirty="0">
                <a:solidFill>
                  <a:schemeClr val="tx1"/>
                </a:solidFill>
              </a:rPr>
              <a:t>Every flow has two main parts:</a:t>
            </a:r>
          </a:p>
          <a:p>
            <a:pPr marL="214313" lvl="1" indent="-214313">
              <a:spcBef>
                <a:spcPts val="225"/>
              </a:spcBef>
              <a:spcAft>
                <a:spcPts val="225"/>
              </a:spcAft>
              <a:buFontTx/>
              <a:buChar char="-"/>
            </a:pPr>
            <a:r>
              <a:rPr lang="en-US" sz="1350" dirty="0">
                <a:solidFill>
                  <a:schemeClr val="tx1"/>
                </a:solidFill>
              </a:rPr>
              <a:t>a trigger</a:t>
            </a:r>
          </a:p>
          <a:p>
            <a:pPr marL="214313" lvl="1" indent="-214313">
              <a:spcBef>
                <a:spcPts val="225"/>
              </a:spcBef>
              <a:spcAft>
                <a:spcPts val="225"/>
              </a:spcAft>
              <a:buFontTx/>
              <a:buChar char="-"/>
            </a:pPr>
            <a:r>
              <a:rPr lang="en-US" sz="1350" dirty="0">
                <a:solidFill>
                  <a:schemeClr val="tx1"/>
                </a:solidFill>
              </a:rPr>
              <a:t>one or more actions</a:t>
            </a:r>
          </a:p>
          <a:p>
            <a:pPr marL="0" lvl="1">
              <a:spcBef>
                <a:spcPts val="225"/>
              </a:spcBef>
              <a:spcAft>
                <a:spcPts val="225"/>
              </a:spcAft>
            </a:pPr>
            <a:r>
              <a:rPr lang="en-US" sz="1350" dirty="0">
                <a:solidFill>
                  <a:schemeClr val="tx1"/>
                </a:solidFill>
              </a:rPr>
              <a:t>Think of the trigger as the starting action for the flow</a:t>
            </a:r>
          </a:p>
          <a:p>
            <a:pPr marL="0" lvl="1">
              <a:spcBef>
                <a:spcPts val="225"/>
              </a:spcBef>
              <a:spcAft>
                <a:spcPts val="225"/>
              </a:spcAft>
            </a:pPr>
            <a:r>
              <a:rPr lang="en-US" sz="1350" dirty="0">
                <a:solidFill>
                  <a:schemeClr val="tx1"/>
                </a:solidFill>
              </a:rPr>
              <a:t>Actions are what you want to happen when a trigger is invoked.</a:t>
            </a:r>
          </a:p>
          <a:p>
            <a:pPr marL="0" lvl="1">
              <a:spcBef>
                <a:spcPts val="225"/>
              </a:spcBef>
              <a:spcAft>
                <a:spcPts val="225"/>
              </a:spcAft>
            </a:pPr>
            <a:endParaRPr lang="en-US" sz="1350" dirty="0">
              <a:solidFill>
                <a:schemeClr val="tx1"/>
              </a:solidFill>
            </a:endParaRPr>
          </a:p>
          <a:p>
            <a:pPr marL="0" lvl="1">
              <a:spcBef>
                <a:spcPts val="225"/>
              </a:spcBef>
              <a:spcAft>
                <a:spcPts val="225"/>
              </a:spcAft>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a:p>
            <a:pPr marL="214313" lvl="1" indent="-214313">
              <a:spcBef>
                <a:spcPts val="225"/>
              </a:spcBef>
              <a:spcAft>
                <a:spcPts val="225"/>
              </a:spcAft>
              <a:buFontTx/>
              <a:buChar char="-"/>
            </a:pPr>
            <a:endParaRPr lang="en-US" sz="135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4800601" y="1338943"/>
            <a:ext cx="4011930" cy="2427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r>
              <a:rPr lang="en-US" sz="1500" dirty="0">
                <a:solidFill>
                  <a:schemeClr val="tx1"/>
                </a:solidFill>
                <a:latin typeface="+mj-lt"/>
              </a:rPr>
              <a:t>Some examples of types of actions you can have in a flow include:</a:t>
            </a:r>
          </a:p>
          <a:p>
            <a:pPr marL="0" lvl="1">
              <a:spcBef>
                <a:spcPts val="225"/>
              </a:spcBef>
              <a:spcAft>
                <a:spcPts val="225"/>
              </a:spcAft>
            </a:pPr>
            <a:r>
              <a:rPr lang="en-US" sz="1350" dirty="0">
                <a:solidFill>
                  <a:schemeClr val="tx1"/>
                </a:solidFill>
              </a:rPr>
              <a:t>Loops</a:t>
            </a:r>
          </a:p>
          <a:p>
            <a:pPr marL="0" lvl="1">
              <a:spcBef>
                <a:spcPts val="225"/>
              </a:spcBef>
              <a:spcAft>
                <a:spcPts val="225"/>
              </a:spcAft>
            </a:pPr>
            <a:r>
              <a:rPr lang="en-US" sz="1350" dirty="0">
                <a:solidFill>
                  <a:schemeClr val="tx1"/>
                </a:solidFill>
              </a:rPr>
              <a:t>Switch </a:t>
            </a:r>
          </a:p>
          <a:p>
            <a:pPr marL="0" lvl="1">
              <a:spcBef>
                <a:spcPts val="225"/>
              </a:spcBef>
              <a:spcAft>
                <a:spcPts val="225"/>
              </a:spcAft>
            </a:pPr>
            <a:r>
              <a:rPr lang="en-US" sz="1350" dirty="0">
                <a:solidFill>
                  <a:schemeClr val="tx1"/>
                </a:solidFill>
              </a:rPr>
              <a:t>Do Until</a:t>
            </a:r>
          </a:p>
          <a:p>
            <a:pPr marL="0" lvl="1">
              <a:spcBef>
                <a:spcPts val="225"/>
              </a:spcBef>
              <a:spcAft>
                <a:spcPts val="225"/>
              </a:spcAft>
            </a:pPr>
            <a:r>
              <a:rPr lang="en-US" sz="1350" dirty="0">
                <a:solidFill>
                  <a:schemeClr val="tx1"/>
                </a:solidFill>
              </a:rPr>
              <a:t>Apply to each </a:t>
            </a:r>
          </a:p>
          <a:p>
            <a:pPr marL="0" lvl="1">
              <a:spcBef>
                <a:spcPts val="225"/>
              </a:spcBef>
              <a:spcAft>
                <a:spcPts val="225"/>
              </a:spcAft>
            </a:pPr>
            <a:r>
              <a:rPr lang="en-US" sz="1350" dirty="0">
                <a:solidFill>
                  <a:schemeClr val="tx1"/>
                </a:solidFill>
              </a:rPr>
              <a:t>Expressions</a:t>
            </a:r>
          </a:p>
        </p:txBody>
      </p:sp>
    </p:spTree>
    <p:extLst>
      <p:ext uri="{BB962C8B-B14F-4D97-AF65-F5344CB8AC3E}">
        <p14:creationId xmlns:p14="http://schemas.microsoft.com/office/powerpoint/2010/main" val="53002537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2400" dirty="0"/>
          </a:p>
        </p:txBody>
      </p:sp>
      <p:pic>
        <p:nvPicPr>
          <p:cNvPr id="6" name="Picture 5" descr="Logo of Power Automate">
            <a:extLst>
              <a:ext uri="{FF2B5EF4-FFF2-40B4-BE49-F238E27FC236}">
                <a16:creationId xmlns:a16="http://schemas.microsoft.com/office/drawing/2014/main" id="{107C07A4-4D1C-4F60-9084-6365FF20A207}"/>
              </a:ext>
            </a:extLst>
          </p:cNvPr>
          <p:cNvPicPr>
            <a:picLocks noChangeAspect="1"/>
          </p:cNvPicPr>
          <p:nvPr/>
        </p:nvPicPr>
        <p:blipFill>
          <a:blip r:embed="rId3"/>
          <a:stretch>
            <a:fillRect/>
          </a:stretch>
        </p:blipFill>
        <p:spPr>
          <a:xfrm>
            <a:off x="8127769" y="447675"/>
            <a:ext cx="602279" cy="457802"/>
          </a:xfrm>
          <a:prstGeom prst="rect">
            <a:avLst/>
          </a:prstGeom>
        </p:spPr>
      </p:pic>
      <p:sp>
        <p:nvSpPr>
          <p:cNvPr id="8" name="Rectangle 7">
            <a:extLst>
              <a:ext uri="{FF2B5EF4-FFF2-40B4-BE49-F238E27FC236}">
                <a16:creationId xmlns:a16="http://schemas.microsoft.com/office/drawing/2014/main" id="{7742610E-4DEA-43D5-BBD5-CEF6245B9C8F}"/>
              </a:ext>
            </a:extLst>
          </p:cNvPr>
          <p:cNvSpPr/>
          <p:nvPr/>
        </p:nvSpPr>
        <p:spPr>
          <a:xfrm>
            <a:off x="436959" y="1141636"/>
            <a:ext cx="8293089" cy="553998"/>
          </a:xfrm>
          <a:prstGeom prst="rect">
            <a:avLst/>
          </a:prstGeom>
        </p:spPr>
        <p:txBody>
          <a:bodyPr wrap="square" lIns="0" tIns="0" rIns="0">
            <a:spAutoFit/>
          </a:bodyPr>
          <a:lstStyle/>
          <a:p>
            <a:r>
              <a:rPr lang="en-US" sz="165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441197" y="1787237"/>
            <a:ext cx="8263890" cy="26289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lgn="ctr">
              <a:spcBef>
                <a:spcPct val="0"/>
              </a:spcBef>
            </a:pPr>
            <a:r>
              <a:rPr lang="en-US" sz="165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560284"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When something changes:</a:t>
            </a:r>
          </a:p>
          <a:p>
            <a:pPr>
              <a:spcBef>
                <a:spcPts val="450"/>
              </a:spcBef>
            </a:pPr>
            <a:r>
              <a:rPr lang="en-US" sz="12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3275219"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fontAlgn="base">
              <a:spcBef>
                <a:spcPts val="450"/>
              </a:spcBef>
            </a:pPr>
            <a:r>
              <a:rPr lang="en-US" sz="1350" dirty="0">
                <a:solidFill>
                  <a:schemeClr val="tx1"/>
                </a:solidFill>
                <a:latin typeface="+mj-lt"/>
              </a:rPr>
              <a:t>On a schedule: </a:t>
            </a:r>
          </a:p>
          <a:p>
            <a:pPr fontAlgn="base">
              <a:spcBef>
                <a:spcPts val="450"/>
              </a:spcBef>
            </a:pPr>
            <a:r>
              <a:rPr lang="en-US" sz="12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5990153" y="2199086"/>
            <a:ext cx="2595848" cy="21027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a:spcBef>
                <a:spcPts val="450"/>
              </a:spcBef>
            </a:pPr>
            <a:r>
              <a:rPr lang="en-US" sz="1350" dirty="0">
                <a:solidFill>
                  <a:schemeClr val="tx1"/>
                </a:solidFill>
                <a:latin typeface="+mj-lt"/>
              </a:rPr>
              <a:t>On a button press:</a:t>
            </a:r>
          </a:p>
          <a:p>
            <a:pPr>
              <a:spcBef>
                <a:spcPts val="450"/>
              </a:spcBef>
            </a:pPr>
            <a:r>
              <a:rPr lang="en-US" sz="1200" dirty="0">
                <a:solidFill>
                  <a:schemeClr val="tx1"/>
                </a:solidFill>
              </a:rPr>
              <a:t>This trigger takes shape in many different ways. This can be when a flow virtual button is run through the mobile app, or a physical button is clicked with 3</a:t>
            </a:r>
            <a:r>
              <a:rPr lang="en-US" sz="1200" baseline="30000" dirty="0">
                <a:solidFill>
                  <a:schemeClr val="tx1"/>
                </a:solidFill>
              </a:rPr>
              <a:t>rd</a:t>
            </a:r>
            <a:r>
              <a:rPr lang="en-US" sz="1200" dirty="0">
                <a:solidFill>
                  <a:schemeClr val="tx1"/>
                </a:solidFill>
              </a:rPr>
              <a:t> party options, or even when a button is pressed inside of Power Apps. This gives you that control to “run” a flow on-demand</a:t>
            </a:r>
          </a:p>
        </p:txBody>
      </p:sp>
    </p:spTree>
    <p:extLst>
      <p:ext uri="{BB962C8B-B14F-4D97-AF65-F5344CB8AC3E}">
        <p14:creationId xmlns:p14="http://schemas.microsoft.com/office/powerpoint/2010/main" val="17897278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6" name="Rectangle 5">
            <a:extLst>
              <a:ext uri="{FF2B5EF4-FFF2-40B4-BE49-F238E27FC236}">
                <a16:creationId xmlns:a16="http://schemas.microsoft.com/office/drawing/2014/main" id="{2A264AC2-483B-47E0-A2C8-2EFA3FAC6643}"/>
              </a:ext>
            </a:extLst>
          </p:cNvPr>
          <p:cNvSpPr/>
          <p:nvPr/>
        </p:nvSpPr>
        <p:spPr>
          <a:xfrm>
            <a:off x="438914" y="1051865"/>
            <a:ext cx="2293401" cy="36404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ctr" anchorCtr="0">
            <a:noAutofit/>
          </a:bodyPr>
          <a:lstStyle/>
          <a:p>
            <a:pPr defTabSz="433388">
              <a:spcBef>
                <a:spcPct val="0"/>
              </a:spcBef>
              <a:spcAft>
                <a:spcPct val="35000"/>
              </a:spcAft>
            </a:pPr>
            <a:r>
              <a:rPr lang="en-US" sz="1500" dirty="0">
                <a:solidFill>
                  <a:schemeClr val="tx1"/>
                </a:solidFill>
                <a:latin typeface="+mj-lt"/>
              </a:rPr>
              <a:t>Scheduled flows can run:</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Once a day, an hour, or a minute</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On a date that you specify</a:t>
            </a:r>
          </a:p>
          <a:p>
            <a:pPr marL="214313" indent="-214313" defTabSz="433388">
              <a:spcBef>
                <a:spcPct val="0"/>
              </a:spcBef>
              <a:spcAft>
                <a:spcPct val="35000"/>
              </a:spcAft>
              <a:buFont typeface="Arial" panose="020B0604020202020204" pitchFamily="34" charset="0"/>
              <a:buChar char="•"/>
            </a:pPr>
            <a:r>
              <a:rPr lang="en-US" sz="12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2944560" y="1077516"/>
            <a:ext cx="5683343"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42F6DC15-3DD9-483F-A40A-79C624892C0D}"/>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16079497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Button flows</a:t>
            </a:r>
          </a:p>
        </p:txBody>
      </p:sp>
      <p:pic>
        <p:nvPicPr>
          <p:cNvPr id="8" name="Picture 7" descr="Logo of Power Automate">
            <a:extLst>
              <a:ext uri="{FF2B5EF4-FFF2-40B4-BE49-F238E27FC236}">
                <a16:creationId xmlns:a16="http://schemas.microsoft.com/office/drawing/2014/main" id="{DD5AD60B-F8B9-4874-A676-B76EC8F7E558}"/>
              </a:ext>
            </a:extLst>
          </p:cNvPr>
          <p:cNvPicPr>
            <a:picLocks noChangeAspect="1"/>
          </p:cNvPicPr>
          <p:nvPr/>
        </p:nvPicPr>
        <p:blipFill>
          <a:blip r:embed="rId3"/>
          <a:stretch>
            <a:fillRect/>
          </a:stretch>
        </p:blipFill>
        <p:spPr>
          <a:xfrm>
            <a:off x="8127769" y="447675"/>
            <a:ext cx="602279" cy="457802"/>
          </a:xfrm>
          <a:prstGeom prst="rect">
            <a:avLst/>
          </a:prstGeom>
        </p:spPr>
      </p:pic>
      <p:sp>
        <p:nvSpPr>
          <p:cNvPr id="14" name="Rectangle 13">
            <a:extLst>
              <a:ext uri="{FF2B5EF4-FFF2-40B4-BE49-F238E27FC236}">
                <a16:creationId xmlns:a16="http://schemas.microsoft.com/office/drawing/2014/main" id="{13943219-0E68-42D8-8DDE-B1669653927F}"/>
              </a:ext>
            </a:extLst>
          </p:cNvPr>
          <p:cNvSpPr/>
          <p:nvPr/>
        </p:nvSpPr>
        <p:spPr>
          <a:xfrm>
            <a:off x="441197" y="965534"/>
            <a:ext cx="5273804" cy="399147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t" anchorCtr="0">
            <a:noAutofit/>
          </a:bodyPr>
          <a:lstStyle/>
          <a:p>
            <a:pPr marL="0" lvl="1"/>
            <a:r>
              <a:rPr lang="en-US" dirty="0">
                <a:solidFill>
                  <a:schemeClr val="tx1"/>
                </a:solidFill>
                <a:latin typeface="+mj-lt"/>
                <a:cs typeface="Segoe UI Semilight"/>
              </a:rPr>
              <a:t>Create a Flow using a button through the Power Automate mobile app</a:t>
            </a:r>
          </a:p>
          <a:p>
            <a:pPr marL="0" lvl="1"/>
            <a:r>
              <a:rPr lang="en-US" sz="1500" dirty="0">
                <a:solidFill>
                  <a:schemeClr val="tx1"/>
                </a:solidFill>
                <a:cs typeface="Segoe UI Semilight"/>
              </a:rPr>
              <a:t>Activity Feed</a:t>
            </a:r>
          </a:p>
          <a:p>
            <a:pPr marL="0" lvl="1"/>
            <a:r>
              <a:rPr lang="en-US" sz="1500" dirty="0">
                <a:solidFill>
                  <a:schemeClr val="tx1"/>
                </a:solidFill>
                <a:cs typeface="Segoe UI Semilight"/>
              </a:rPr>
              <a:t>Browsing</a:t>
            </a:r>
          </a:p>
          <a:p>
            <a:pPr marL="0" lvl="1"/>
            <a:r>
              <a:rPr lang="en-US" sz="1500" dirty="0">
                <a:solidFill>
                  <a:schemeClr val="tx1"/>
                </a:solidFill>
                <a:cs typeface="Segoe UI Semilight"/>
              </a:rPr>
              <a:t>Buttons</a:t>
            </a:r>
          </a:p>
          <a:p>
            <a:pPr marL="0" lvl="1"/>
            <a:r>
              <a:rPr lang="en-US" sz="1500" dirty="0">
                <a:solidFill>
                  <a:schemeClr val="tx1"/>
                </a:solidFill>
                <a:cs typeface="Segoe UI Semilight"/>
              </a:rPr>
              <a:t>Managing Flows</a:t>
            </a:r>
          </a:p>
          <a:p>
            <a:pPr marL="0" lvl="1"/>
            <a:endParaRPr lang="en-US" dirty="0">
              <a:solidFill>
                <a:schemeClr val="tx1"/>
              </a:solidFill>
              <a:latin typeface="+mj-lt"/>
              <a:cs typeface="Segoe UI Semilight"/>
            </a:endParaRPr>
          </a:p>
          <a:p>
            <a:pPr marL="0" lvl="1"/>
            <a:endParaRPr lang="en-US" dirty="0">
              <a:solidFill>
                <a:schemeClr val="tx1"/>
              </a:solidFill>
              <a:latin typeface="+mj-lt"/>
              <a:cs typeface="Segoe UI Semilight"/>
            </a:endParaRPr>
          </a:p>
          <a:p>
            <a:pPr marL="0" lvl="1"/>
            <a:r>
              <a:rPr lang="en-US" dirty="0">
                <a:solidFill>
                  <a:schemeClr val="tx1"/>
                </a:solidFill>
                <a:latin typeface="+mj-lt"/>
                <a:cs typeface="Segoe UI Semilight"/>
              </a:rPr>
              <a:t>How button flows are started</a:t>
            </a:r>
          </a:p>
          <a:p>
            <a:pPr marL="0" lvl="1"/>
            <a:r>
              <a:rPr lang="en-US" sz="1500" dirty="0">
                <a:solidFill>
                  <a:schemeClr val="tx1"/>
                </a:solidFill>
                <a:cs typeface="Segoe UI Semilight"/>
              </a:rPr>
              <a:t>Buttons are flows that are started through a manual action.</a:t>
            </a:r>
          </a:p>
          <a:p>
            <a:pPr marL="0" lvl="1"/>
            <a:endParaRPr lang="en-US" sz="1500" dirty="0">
              <a:solidFill>
                <a:schemeClr val="tx1"/>
              </a:solidFill>
              <a:cs typeface="Segoe UI Semilight"/>
            </a:endParaRPr>
          </a:p>
          <a:p>
            <a:pPr marL="0" lvl="1"/>
            <a:endParaRPr lang="en-US" sz="1500" dirty="0">
              <a:solidFill>
                <a:schemeClr val="tx1"/>
              </a:solidFill>
              <a:cs typeface="Segoe UI Semilight"/>
            </a:endParaRPr>
          </a:p>
        </p:txBody>
      </p:sp>
      <p:pic>
        <p:nvPicPr>
          <p:cNvPr id="10" name="Picture 9" descr="A screenshot of a cell phone&#10;&#10;Description automatically generated">
            <a:extLst>
              <a:ext uri="{FF2B5EF4-FFF2-40B4-BE49-F238E27FC236}">
                <a16:creationId xmlns:a16="http://schemas.microsoft.com/office/drawing/2014/main" id="{90816205-6F1A-43E0-8592-A80BD6BA3B06}"/>
              </a:ext>
            </a:extLst>
          </p:cNvPr>
          <p:cNvPicPr>
            <a:picLocks noChangeAspect="1"/>
          </p:cNvPicPr>
          <p:nvPr/>
        </p:nvPicPr>
        <p:blipFill>
          <a:blip r:embed="rId4"/>
          <a:srcRect/>
          <a:stretch/>
        </p:blipFill>
        <p:spPr>
          <a:xfrm>
            <a:off x="5859379" y="965537"/>
            <a:ext cx="2809271" cy="3977640"/>
          </a:xfrm>
          <a:prstGeom prst="rect">
            <a:avLst/>
          </a:prstGeom>
          <a:noFill/>
          <a:ln w="19050">
            <a:solidFill>
              <a:srgbClr val="0066FF"/>
            </a:solidFill>
            <a:headEnd type="none" w="med" len="med"/>
            <a:tailEnd type="none" w="med" len="med"/>
          </a:ln>
          <a:effectLst/>
        </p:spPr>
      </p:pic>
    </p:spTree>
    <p:extLst>
      <p:ext uri="{BB962C8B-B14F-4D97-AF65-F5344CB8AC3E}">
        <p14:creationId xmlns:p14="http://schemas.microsoft.com/office/powerpoint/2010/main" val="31032635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Understand business process flows</a:t>
            </a:r>
          </a:p>
        </p:txBody>
      </p:sp>
      <p:sp>
        <p:nvSpPr>
          <p:cNvPr id="6" name="Rectangle 5">
            <a:extLst>
              <a:ext uri="{FF2B5EF4-FFF2-40B4-BE49-F238E27FC236}">
                <a16:creationId xmlns:a16="http://schemas.microsoft.com/office/drawing/2014/main" id="{2A264AC2-483B-47E0-A2C8-2EFA3FAC6643}"/>
              </a:ext>
            </a:extLst>
          </p:cNvPr>
          <p:cNvSpPr/>
          <p:nvPr/>
        </p:nvSpPr>
        <p:spPr>
          <a:xfrm>
            <a:off x="438914" y="1077515"/>
            <a:ext cx="2293401" cy="362426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02870" rIns="137160" bIns="102870" numCol="1" spcCol="1270" anchor="t" anchorCtr="0">
            <a:noAutofit/>
          </a:bodyPr>
          <a:lstStyle/>
          <a:p>
            <a:pPr defTabSz="433388">
              <a:spcBef>
                <a:spcPct val="0"/>
              </a:spcBef>
              <a:spcAft>
                <a:spcPct val="35000"/>
              </a:spcAft>
            </a:pPr>
            <a:r>
              <a:rPr lang="en-US" dirty="0">
                <a:solidFill>
                  <a:schemeClr val="tx1"/>
                </a:solidFill>
                <a:latin typeface="+mj-lt"/>
              </a:rPr>
              <a:t>Used to guide a user through the steps of your business process when working with model-driven apps and Dataverse</a:t>
            </a:r>
          </a:p>
        </p:txBody>
      </p:sp>
      <p:pic>
        <p:nvPicPr>
          <p:cNvPr id="5" name="Picture 4" descr="Business process flow designer">
            <a:extLst>
              <a:ext uri="{FF2B5EF4-FFF2-40B4-BE49-F238E27FC236}">
                <a16:creationId xmlns:a16="http://schemas.microsoft.com/office/drawing/2014/main" id="{FB854120-7B3F-494C-9DAE-8E5951CBB6AF}"/>
              </a:ext>
            </a:extLst>
          </p:cNvPr>
          <p:cNvPicPr>
            <a:picLocks noChangeAspect="1"/>
          </p:cNvPicPr>
          <p:nvPr/>
        </p:nvPicPr>
        <p:blipFill rotWithShape="1">
          <a:blip r:embed="rId3"/>
          <a:srcRect l="-1658" t="-2159" r="-1658" b="-2159"/>
          <a:stretch/>
        </p:blipFill>
        <p:spPr>
          <a:xfrm>
            <a:off x="2867375" y="1077516"/>
            <a:ext cx="5837712" cy="3624263"/>
          </a:xfrm>
          <a:prstGeom prst="rect">
            <a:avLst/>
          </a:prstGeom>
          <a:noFill/>
          <a:ln w="19050">
            <a:solidFill>
              <a:srgbClr val="0066FF"/>
            </a:solidFill>
            <a:headEnd type="none" w="med" len="med"/>
            <a:tailEnd type="none" w="med" len="med"/>
          </a:ln>
          <a:effectLst/>
        </p:spPr>
      </p:pic>
      <p:pic>
        <p:nvPicPr>
          <p:cNvPr id="3" name="Picture 2" descr="Logo of Power Automate">
            <a:extLst>
              <a:ext uri="{FF2B5EF4-FFF2-40B4-BE49-F238E27FC236}">
                <a16:creationId xmlns:a16="http://schemas.microsoft.com/office/drawing/2014/main" id="{A63FAB75-0A5D-487E-A6E7-266CD66A582E}"/>
              </a:ext>
            </a:extLst>
          </p:cNvPr>
          <p:cNvPicPr>
            <a:picLocks noChangeAspect="1"/>
          </p:cNvPicPr>
          <p:nvPr/>
        </p:nvPicPr>
        <p:blipFill>
          <a:blip r:embed="rId4"/>
          <a:stretch>
            <a:fillRect/>
          </a:stretch>
        </p:blipFill>
        <p:spPr>
          <a:xfrm>
            <a:off x="8127769" y="447675"/>
            <a:ext cx="602279" cy="457802"/>
          </a:xfrm>
          <a:prstGeom prst="rect">
            <a:avLst/>
          </a:prstGeom>
        </p:spPr>
      </p:pic>
    </p:spTree>
    <p:extLst>
      <p:ext uri="{BB962C8B-B14F-4D97-AF65-F5344CB8AC3E}">
        <p14:creationId xmlns:p14="http://schemas.microsoft.com/office/powerpoint/2010/main" val="427911736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t>Lesson 1: </a:t>
            </a:r>
            <a:r>
              <a:rPr lang="en-US"/>
              <a:t>Power BI </a:t>
            </a:r>
            <a:r>
              <a:rPr lang="en-US" dirty="0"/>
              <a:t>overview</a:t>
            </a:r>
          </a:p>
        </p:txBody>
      </p:sp>
      <p:pic>
        <p:nvPicPr>
          <p:cNvPr id="3" name="Picture 2" descr="Icon of magnifying glass">
            <a:extLst>
              <a:ext uri="{FF2B5EF4-FFF2-40B4-BE49-F238E27FC236}">
                <a16:creationId xmlns:a16="http://schemas.microsoft.com/office/drawing/2014/main" id="{FBD93103-03FE-426E-A8FF-AA943A204B83}"/>
              </a:ext>
            </a:extLst>
          </p:cNvPr>
          <p:cNvPicPr>
            <a:picLocks noChangeAspect="1"/>
          </p:cNvPicPr>
          <p:nvPr/>
        </p:nvPicPr>
        <p:blipFill>
          <a:blip r:embed="rId3"/>
          <a:stretch>
            <a:fillRect/>
          </a:stretch>
        </p:blipFill>
        <p:spPr>
          <a:xfrm>
            <a:off x="7629784" y="2219325"/>
            <a:ext cx="701759" cy="704850"/>
          </a:xfrm>
          <a:prstGeom prst="rect">
            <a:avLst/>
          </a:prstGeom>
        </p:spPr>
      </p:pic>
    </p:spTree>
    <p:extLst>
      <p:ext uri="{BB962C8B-B14F-4D97-AF65-F5344CB8AC3E}">
        <p14:creationId xmlns:p14="http://schemas.microsoft.com/office/powerpoint/2010/main" val="226511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2" name="Rectangle 1">
            <a:extLst>
              <a:ext uri="{FF2B5EF4-FFF2-40B4-BE49-F238E27FC236}">
                <a16:creationId xmlns:a16="http://schemas.microsoft.com/office/drawing/2014/main" id="{309C6098-FC1C-40EC-856B-F7B28894CAA2}"/>
              </a:ext>
            </a:extLst>
          </p:cNvPr>
          <p:cNvSpPr/>
          <p:nvPr/>
        </p:nvSpPr>
        <p:spPr>
          <a:xfrm>
            <a:off x="441196"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Self-service platform that helps you discover, analyze and visualize data in order to share and collaborate insights with your colleagues</a:t>
            </a:r>
            <a:endParaRPr lang="en-IN" sz="15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4636621" y="1269167"/>
            <a:ext cx="4070420" cy="875952"/>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366713">
              <a:spcBef>
                <a:spcPct val="0"/>
              </a:spcBef>
              <a:spcAft>
                <a:spcPct val="35000"/>
              </a:spcAft>
            </a:pPr>
            <a:r>
              <a:rPr lang="en-US" sz="15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441197" y="2279762"/>
            <a:ext cx="8265033" cy="2422017"/>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441197" y="4782221"/>
            <a:ext cx="6442870" cy="92333"/>
          </a:xfrm>
          <a:prstGeom prst="rect">
            <a:avLst/>
          </a:prstGeom>
          <a:noFill/>
        </p:spPr>
        <p:txBody>
          <a:bodyPr wrap="square" lIns="0" tIns="0" rIns="0" bIns="0">
            <a:noAutofit/>
          </a:bodyPr>
          <a:lstStyle/>
          <a:p>
            <a:r>
              <a:rPr lang="en-US" sz="600">
                <a:solidFill>
                  <a:schemeClr val="accent2"/>
                </a:solidFill>
              </a:rPr>
              <a:t>https://dpspowerbi.blob.core.windows.net/powerbi-prod-media/powerbi.microsoft.com/en-us/documentation/articles/powerbi-learning-0-0-what-is-power-bi/20160929090613/c0a0_1.png</a:t>
            </a:r>
          </a:p>
        </p:txBody>
      </p:sp>
      <p:pic>
        <p:nvPicPr>
          <p:cNvPr id="10" name="Picture 9" descr="Power BI Logo">
            <a:extLst>
              <a:ext uri="{FF2B5EF4-FFF2-40B4-BE49-F238E27FC236}">
                <a16:creationId xmlns:a16="http://schemas.microsoft.com/office/drawing/2014/main" id="{A1A99A66-186F-4DA0-8CC8-13F589F295EC}"/>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94323721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324068" y="1092672"/>
            <a:ext cx="8505951" cy="402882"/>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85775">
              <a:spcBef>
                <a:spcPts val="450"/>
              </a:spcBef>
              <a:defRPr/>
            </a:pPr>
            <a:r>
              <a:rPr lang="en-US" sz="1800" dirty="0">
                <a:solidFill>
                  <a:srgbClr val="191919"/>
                </a:solidFill>
                <a:latin typeface="Segoe UI Semibold"/>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324067"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Capacities:</a:t>
            </a:r>
          </a:p>
          <a:p>
            <a:pPr lvl="1" defTabSz="685775">
              <a:spcBef>
                <a:spcPts val="294"/>
              </a:spcBef>
              <a:spcAft>
                <a:spcPts val="441"/>
              </a:spcAft>
              <a:defRPr/>
            </a:pPr>
            <a:r>
              <a:rPr lang="en-US" sz="1350" dirty="0">
                <a:solidFill>
                  <a:srgbClr val="191919"/>
                </a:solidFill>
                <a:latin typeface="Segoe UI"/>
              </a:rPr>
              <a:t>Set of resources used to host and deliver content</a:t>
            </a:r>
          </a:p>
          <a:p>
            <a:pPr lvl="1" defTabSz="685775">
              <a:spcBef>
                <a:spcPts val="294"/>
              </a:spcBef>
              <a:spcAft>
                <a:spcPts val="441"/>
              </a:spcAft>
              <a:defRPr/>
            </a:pPr>
            <a:r>
              <a:rPr lang="en-US" sz="1350" dirty="0">
                <a:solidFill>
                  <a:srgbClr val="191919"/>
                </a:solidFill>
                <a:latin typeface="Segoe UI"/>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3208158"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Workspaces:</a:t>
            </a:r>
          </a:p>
          <a:p>
            <a:pPr lvl="1" defTabSz="685775">
              <a:spcBef>
                <a:spcPts val="294"/>
              </a:spcBef>
              <a:spcAft>
                <a:spcPts val="441"/>
              </a:spcAft>
              <a:defRPr/>
            </a:pPr>
            <a:r>
              <a:rPr lang="en-US" sz="1350" dirty="0">
                <a:solidFill>
                  <a:srgbClr val="191919"/>
                </a:solidFill>
                <a:latin typeface="Segoe UI"/>
              </a:rPr>
              <a:t>My workspace is for personal use</a:t>
            </a:r>
          </a:p>
          <a:p>
            <a:pPr lvl="1" defTabSz="685775">
              <a:spcBef>
                <a:spcPts val="294"/>
              </a:spcBef>
              <a:spcAft>
                <a:spcPts val="441"/>
              </a:spcAft>
              <a:defRPr/>
            </a:pPr>
            <a:r>
              <a:rPr lang="en-US" sz="1350" dirty="0">
                <a:solidFill>
                  <a:srgbClr val="191919"/>
                </a:solidFill>
                <a:latin typeface="Segoe UI"/>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6092250" y="1532625"/>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Datasets:</a:t>
            </a:r>
          </a:p>
          <a:p>
            <a:pPr lvl="1" defTabSz="685775">
              <a:spcBef>
                <a:spcPts val="294"/>
              </a:spcBef>
              <a:spcAft>
                <a:spcPts val="441"/>
              </a:spcAft>
              <a:defRPr/>
            </a:pPr>
            <a:r>
              <a:rPr lang="en-US" sz="1350" dirty="0">
                <a:solidFill>
                  <a:srgbClr val="191919"/>
                </a:solidFill>
                <a:latin typeface="Segoe UI"/>
              </a:rPr>
              <a:t>A collection of data that you import or connect to</a:t>
            </a:r>
          </a:p>
          <a:p>
            <a:pPr lvl="1" defTabSz="685775">
              <a:spcBef>
                <a:spcPts val="294"/>
              </a:spcBef>
              <a:spcAft>
                <a:spcPts val="441"/>
              </a:spcAft>
              <a:defRPr/>
            </a:pPr>
            <a:r>
              <a:rPr lang="en-US" sz="1350" dirty="0">
                <a:solidFill>
                  <a:srgbClr val="191919"/>
                </a:solidFill>
                <a:latin typeface="Segoe UI"/>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324067" y="3165780"/>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Shared Datasets:</a:t>
            </a:r>
          </a:p>
          <a:p>
            <a:pPr lvl="1" defTabSz="685775">
              <a:spcBef>
                <a:spcPts val="294"/>
              </a:spcBef>
              <a:spcAft>
                <a:spcPts val="441"/>
              </a:spcAft>
              <a:defRPr/>
            </a:pPr>
            <a:r>
              <a:rPr lang="en-US" sz="1350" dirty="0">
                <a:solidFill>
                  <a:srgbClr val="191919"/>
                </a:solidFill>
                <a:latin typeface="Segoe UI"/>
              </a:rPr>
              <a:t>Used to share optimized and accurate data</a:t>
            </a:r>
          </a:p>
          <a:p>
            <a:pPr lvl="1" defTabSz="685775">
              <a:spcBef>
                <a:spcPts val="294"/>
              </a:spcBef>
              <a:spcAft>
                <a:spcPts val="441"/>
              </a:spcAft>
              <a:defRPr/>
            </a:pPr>
            <a:r>
              <a:rPr lang="en-US" sz="1350" dirty="0">
                <a:solidFill>
                  <a:srgbClr val="191919"/>
                </a:solidFill>
                <a:latin typeface="Segoe UI"/>
              </a:rPr>
              <a:t>Provides data consistency to organizations</a:t>
            </a: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3208158" y="316577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1500" spc="-37" dirty="0">
                <a:solidFill>
                  <a:srgbClr val="191919"/>
                </a:solidFill>
                <a:latin typeface="Segoe UI Semibold"/>
              </a:rPr>
              <a:t>Reports:</a:t>
            </a:r>
          </a:p>
          <a:p>
            <a:pPr lvl="1" defTabSz="685775">
              <a:spcBef>
                <a:spcPts val="294"/>
              </a:spcBef>
              <a:spcAft>
                <a:spcPts val="441"/>
              </a:spcAft>
              <a:defRPr/>
            </a:pPr>
            <a:r>
              <a:rPr lang="en-US" sz="1350" dirty="0">
                <a:solidFill>
                  <a:srgbClr val="191919"/>
                </a:solidFill>
                <a:latin typeface="Segoe UI"/>
              </a:rPr>
              <a:t>One or more pages of visualizations</a:t>
            </a:r>
          </a:p>
          <a:p>
            <a:pPr lvl="1" defTabSz="685775">
              <a:spcBef>
                <a:spcPts val="294"/>
              </a:spcBef>
              <a:spcAft>
                <a:spcPts val="441"/>
              </a:spcAft>
              <a:defRPr/>
            </a:pPr>
            <a:r>
              <a:rPr lang="en-US" sz="1350" dirty="0">
                <a:solidFill>
                  <a:srgbClr val="191919"/>
                </a:solidFill>
                <a:latin typeface="Segoe UI"/>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6092250" y="3175048"/>
            <a:ext cx="2737768" cy="1532882"/>
          </a:xfrm>
          <a:prstGeom prst="rect">
            <a:avLst/>
          </a:prstGeom>
          <a:solidFill>
            <a:schemeClr val="bg2"/>
          </a:solidFill>
          <a:ln w="19050">
            <a:noFill/>
          </a:ln>
        </p:spPr>
        <p:txBody>
          <a:bodyPr vert="horz" wrap="square" lIns="137160" tIns="102870" rIns="137160" bIns="6858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500" dirty="0">
                <a:solidFill>
                  <a:srgbClr val="191919"/>
                </a:solidFill>
                <a:latin typeface="Segoe UI Semibold"/>
              </a:rPr>
              <a:t>Dashboards:</a:t>
            </a:r>
          </a:p>
          <a:p>
            <a:pPr lvl="1"/>
            <a:r>
              <a:rPr lang="en-US" sz="1350" dirty="0">
                <a:solidFill>
                  <a:srgbClr val="191919"/>
                </a:solidFill>
                <a:latin typeface="Segoe UI"/>
              </a:rPr>
              <a:t>Single canvas containing tiles and widgets</a:t>
            </a:r>
          </a:p>
          <a:p>
            <a:pPr lvl="1"/>
            <a:r>
              <a:rPr lang="en-US" sz="1350" dirty="0">
                <a:solidFill>
                  <a:srgbClr val="191919"/>
                </a:solidFill>
                <a:latin typeface="Segoe UI"/>
              </a:rPr>
              <a:t>Easy viewing and monitoring</a:t>
            </a: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a:p>
            <a:pPr lvl="1" defTabSz="685775">
              <a:spcBef>
                <a:spcPts val="294"/>
              </a:spcBef>
              <a:spcAft>
                <a:spcPts val="441"/>
              </a:spcAft>
              <a:defRPr/>
            </a:pPr>
            <a:endParaRPr lang="en-US" sz="1350" dirty="0">
              <a:solidFill>
                <a:srgbClr val="191919"/>
              </a:solidFill>
              <a:latin typeface="Segoe UI"/>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a:xfrm>
            <a:off x="441197" y="342900"/>
            <a:ext cx="8263890" cy="415499"/>
          </a:xfrm>
        </p:spPr>
        <p:txBody>
          <a:bodyPr/>
          <a:lstStyle/>
          <a:p>
            <a:r>
              <a:rPr lang="en-US" dirty="0"/>
              <a:t>What is Power BI? - continued</a:t>
            </a:r>
          </a:p>
        </p:txBody>
      </p:sp>
    </p:spTree>
    <p:extLst>
      <p:ext uri="{BB962C8B-B14F-4D97-AF65-F5344CB8AC3E}">
        <p14:creationId xmlns:p14="http://schemas.microsoft.com/office/powerpoint/2010/main" val="279277872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altLang="zh-CN" sz="1500" spc="-37" dirty="0">
                <a:solidFill>
                  <a:srgbClr val="191919"/>
                </a:solidFill>
                <a:latin typeface="Segoe UI Semibold"/>
              </a:rPr>
              <a:t>Definition</a:t>
            </a:r>
          </a:p>
          <a:p>
            <a:pPr>
              <a:spcBef>
                <a:spcPts val="225"/>
              </a:spcBef>
              <a:spcAft>
                <a:spcPts val="525"/>
              </a:spcAft>
            </a:pPr>
            <a:r>
              <a:rPr lang="en-US" sz="1350" dirty="0">
                <a:solidFill>
                  <a:srgbClr val="191919"/>
                </a:solidFill>
                <a:latin typeface="Segoe UI"/>
              </a:rPr>
              <a:t>The new Power BI template apps enable Power BI partners to build Power BI apps with little or no coding and deploy them to any Power BI customer. </a:t>
            </a:r>
          </a:p>
          <a:p>
            <a:pPr>
              <a:spcBef>
                <a:spcPts val="225"/>
              </a:spcBef>
              <a:spcAft>
                <a:spcPts val="525"/>
              </a:spcAft>
            </a:pPr>
            <a:r>
              <a:rPr lang="en-US" sz="1350" dirty="0">
                <a:solidFill>
                  <a:srgbClr val="191919"/>
                </a:solidFill>
                <a:latin typeface="Segoe UI"/>
              </a:rPr>
              <a:t>As a Power BI partner, you create a set of out-of-the-box content for your customers and publish it yourself.</a:t>
            </a:r>
          </a:p>
          <a:p>
            <a:pPr>
              <a:spcBef>
                <a:spcPts val="225"/>
              </a:spcBef>
              <a:spcAft>
                <a:spcPts val="525"/>
              </a:spcAft>
            </a:pPr>
            <a:r>
              <a:rPr lang="en-US" sz="135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3307367" y="1179843"/>
            <a:ext cx="5311197" cy="3374386"/>
          </a:xfrm>
          <a:prstGeom prst="rect">
            <a:avLst/>
          </a:prstGeom>
          <a:ln>
            <a:solidFill>
              <a:srgbClr val="6A4B16"/>
            </a:solid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0833847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1281792"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69069" indent="-169069">
              <a:spcBef>
                <a:spcPts val="225"/>
              </a:spcBef>
              <a:spcAft>
                <a:spcPts val="525"/>
              </a:spcAft>
              <a:buFont typeface="Arial" panose="020B0604020202020204" pitchFamily="34" charset="0"/>
              <a:buChar char="•"/>
            </a:pPr>
            <a:r>
              <a:rPr lang="en-US" sz="1500" dirty="0">
                <a:solidFill>
                  <a:schemeClr val="tx1"/>
                </a:solidFill>
              </a:rPr>
              <a:t>Desktop</a:t>
            </a:r>
          </a:p>
          <a:p>
            <a:pPr marL="169069" indent="-169069">
              <a:spcBef>
                <a:spcPts val="225"/>
              </a:spcBef>
              <a:spcAft>
                <a:spcPts val="525"/>
              </a:spcAft>
              <a:buFont typeface="Arial" panose="020B0604020202020204" pitchFamily="34" charset="0"/>
              <a:buChar char="•"/>
            </a:pPr>
            <a:r>
              <a:rPr lang="en-US" sz="1500" dirty="0">
                <a:solidFill>
                  <a:schemeClr val="tx1"/>
                </a:solidFill>
              </a:rPr>
              <a:t>Mobile</a:t>
            </a:r>
          </a:p>
          <a:p>
            <a:pPr marL="169069" indent="-169069">
              <a:spcBef>
                <a:spcPts val="225"/>
              </a:spcBef>
              <a:spcAft>
                <a:spcPts val="525"/>
              </a:spcAft>
              <a:buFont typeface="Arial" panose="020B0604020202020204" pitchFamily="34" charset="0"/>
              <a:buChar char="•"/>
            </a:pPr>
            <a:r>
              <a:rPr lang="en-US" sz="15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1822813" y="1077516"/>
            <a:ext cx="6900291" cy="3640455"/>
          </a:xfrm>
          <a:prstGeom prst="rect">
            <a:avLst/>
          </a:prstGeom>
        </p:spPr>
      </p:pic>
      <p:pic>
        <p:nvPicPr>
          <p:cNvPr id="12" name="Picture 11" descr="Power BI Logo">
            <a:extLst>
              <a:ext uri="{FF2B5EF4-FFF2-40B4-BE49-F238E27FC236}">
                <a16:creationId xmlns:a16="http://schemas.microsoft.com/office/drawing/2014/main" id="{6080CEB8-3BEF-473A-95E8-8F4862B8F2F0}"/>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86777539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In Power BI Desktop, you will begin to build reports in the Report view. You will be working in five main areas:</a:t>
            </a:r>
          </a:p>
          <a:p>
            <a:pPr marL="257175" indent="-257175">
              <a:spcBef>
                <a:spcPts val="225"/>
              </a:spcBef>
              <a:spcAft>
                <a:spcPts val="525"/>
              </a:spcAft>
              <a:buFont typeface="+mj-lt"/>
              <a:buAutoNum type="arabicPeriod"/>
            </a:pPr>
            <a:r>
              <a:rPr lang="en-US" sz="1350" dirty="0">
                <a:solidFill>
                  <a:schemeClr val="tx1"/>
                </a:solidFill>
              </a:rPr>
              <a:t>Ribbon</a:t>
            </a:r>
          </a:p>
          <a:p>
            <a:pPr marL="257175" indent="-257175">
              <a:spcBef>
                <a:spcPts val="225"/>
              </a:spcBef>
              <a:spcAft>
                <a:spcPts val="525"/>
              </a:spcAft>
              <a:buFont typeface="+mj-lt"/>
              <a:buAutoNum type="arabicPeriod"/>
            </a:pPr>
            <a:r>
              <a:rPr lang="en-US" sz="1350" dirty="0">
                <a:solidFill>
                  <a:schemeClr val="tx1"/>
                </a:solidFill>
              </a:rPr>
              <a:t>Report view, or canvas</a:t>
            </a:r>
          </a:p>
          <a:p>
            <a:pPr marL="257175" indent="-257175">
              <a:spcBef>
                <a:spcPts val="225"/>
              </a:spcBef>
              <a:spcAft>
                <a:spcPts val="525"/>
              </a:spcAft>
              <a:buFont typeface="+mj-lt"/>
              <a:buAutoNum type="arabicPeriod"/>
            </a:pPr>
            <a:r>
              <a:rPr lang="en-US" sz="1350" dirty="0">
                <a:solidFill>
                  <a:schemeClr val="tx1"/>
                </a:solidFill>
              </a:rPr>
              <a:t>Pages tab</a:t>
            </a:r>
          </a:p>
          <a:p>
            <a:pPr marL="257175" indent="-257175">
              <a:spcBef>
                <a:spcPts val="225"/>
              </a:spcBef>
              <a:spcAft>
                <a:spcPts val="525"/>
              </a:spcAft>
              <a:buFont typeface="+mj-lt"/>
              <a:buAutoNum type="arabicPeriod"/>
            </a:pPr>
            <a:r>
              <a:rPr lang="en-US" sz="1350" dirty="0">
                <a:solidFill>
                  <a:schemeClr val="tx1"/>
                </a:solidFill>
              </a:rPr>
              <a:t>Visualizations pane</a:t>
            </a:r>
          </a:p>
          <a:p>
            <a:pPr marL="257175" indent="-257175">
              <a:spcBef>
                <a:spcPts val="225"/>
              </a:spcBef>
              <a:spcAft>
                <a:spcPts val="525"/>
              </a:spcAft>
              <a:buFont typeface="+mj-lt"/>
              <a:buAutoNum type="arabicPeriod"/>
            </a:pPr>
            <a:r>
              <a:rPr lang="en-US" sz="135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62605" y="1154023"/>
            <a:ext cx="5968746" cy="3487442"/>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61494315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3162868" y="1064525"/>
            <a:ext cx="5588759" cy="360045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7"/>
            <a:ext cx="2622360" cy="36002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Slicers:</a:t>
            </a:r>
          </a:p>
          <a:p>
            <a:pPr>
              <a:spcBef>
                <a:spcPts val="225"/>
              </a:spcBef>
              <a:spcAft>
                <a:spcPts val="525"/>
              </a:spcAft>
            </a:pPr>
            <a:r>
              <a:rPr lang="en-US" sz="1500" dirty="0">
                <a:solidFill>
                  <a:schemeClr val="tx1"/>
                </a:solidFill>
              </a:rPr>
              <a:t>A simple type of filtering that you can use directly on the report page. Slicers provide cues to ways you can filter the results in the visuals on a report page. </a:t>
            </a:r>
          </a:p>
          <a:p>
            <a:pPr>
              <a:spcBef>
                <a:spcPts val="225"/>
              </a:spcBef>
              <a:spcAft>
                <a:spcPts val="525"/>
              </a:spcAft>
            </a:pPr>
            <a:r>
              <a:rPr lang="en-US" sz="1500" dirty="0">
                <a:solidFill>
                  <a:schemeClr val="tx1"/>
                </a:solidFill>
                <a:latin typeface="+mj-lt"/>
              </a:rPr>
              <a:t>Four types of filters:</a:t>
            </a:r>
          </a:p>
          <a:p>
            <a:pPr marL="257175" indent="-257175">
              <a:spcBef>
                <a:spcPts val="225"/>
              </a:spcBef>
              <a:spcAft>
                <a:spcPts val="525"/>
              </a:spcAft>
              <a:buFont typeface="Arial" panose="020B0604020202020204" pitchFamily="34" charset="0"/>
              <a:buChar char="•"/>
            </a:pPr>
            <a:r>
              <a:rPr lang="en-US" sz="1500" dirty="0">
                <a:solidFill>
                  <a:schemeClr val="tx1"/>
                </a:solidFill>
              </a:rPr>
              <a:t>Report</a:t>
            </a:r>
          </a:p>
          <a:p>
            <a:pPr marL="257175" indent="-257175">
              <a:spcBef>
                <a:spcPts val="225"/>
              </a:spcBef>
              <a:spcAft>
                <a:spcPts val="525"/>
              </a:spcAft>
              <a:buFont typeface="Arial" panose="020B0604020202020204" pitchFamily="34" charset="0"/>
              <a:buChar char="•"/>
            </a:pPr>
            <a:r>
              <a:rPr lang="en-US" sz="1500" dirty="0">
                <a:solidFill>
                  <a:schemeClr val="tx1"/>
                </a:solidFill>
              </a:rPr>
              <a:t>Page</a:t>
            </a:r>
          </a:p>
          <a:p>
            <a:pPr marL="257175" indent="-257175">
              <a:spcBef>
                <a:spcPts val="225"/>
              </a:spcBef>
              <a:spcAft>
                <a:spcPts val="525"/>
              </a:spcAft>
              <a:buFont typeface="Arial" panose="020B0604020202020204" pitchFamily="34" charset="0"/>
              <a:buChar char="•"/>
            </a:pPr>
            <a:r>
              <a:rPr lang="en-US" sz="1500" dirty="0">
                <a:solidFill>
                  <a:schemeClr val="tx1"/>
                </a:solidFill>
              </a:rPr>
              <a:t>Visual</a:t>
            </a:r>
          </a:p>
          <a:p>
            <a:pPr marL="257175" indent="-257175">
              <a:spcBef>
                <a:spcPts val="225"/>
              </a:spcBef>
              <a:spcAft>
                <a:spcPts val="525"/>
              </a:spcAft>
              <a:buFont typeface="Arial" panose="020B0604020202020204" pitchFamily="34" charset="0"/>
              <a:buChar char="•"/>
            </a:pPr>
            <a:r>
              <a:rPr lang="en-US" sz="1500" dirty="0" err="1">
                <a:solidFill>
                  <a:schemeClr val="tx1"/>
                </a:solidFill>
              </a:rPr>
              <a:t>Drillthrough</a:t>
            </a:r>
            <a:endParaRPr lang="en-US" sz="15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3266576" y="1486124"/>
            <a:ext cx="5397108" cy="2806496"/>
          </a:xfrm>
          <a:prstGeom prst="rect">
            <a:avLst/>
          </a:prstGeom>
          <a:ln>
            <a:noFill/>
          </a:ln>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59754506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Launch Power Query Editor</a:t>
            </a:r>
          </a:p>
          <a:p>
            <a:pPr marL="214313" indent="-214313">
              <a:spcBef>
                <a:spcPts val="225"/>
              </a:spcBef>
              <a:spcAft>
                <a:spcPts val="525"/>
              </a:spcAft>
              <a:buFont typeface="Arial" panose="020B0604020202020204" pitchFamily="34" charset="0"/>
              <a:buChar char="•"/>
            </a:pPr>
            <a:r>
              <a:rPr lang="en-US" sz="1350" dirty="0">
                <a:solidFill>
                  <a:schemeClr val="tx1"/>
                </a:solidFill>
              </a:rPr>
              <a:t>Select Edit from the Navigator window</a:t>
            </a:r>
          </a:p>
          <a:p>
            <a:pPr marL="214313" indent="-214313">
              <a:spcBef>
                <a:spcPts val="225"/>
              </a:spcBef>
              <a:spcAft>
                <a:spcPts val="525"/>
              </a:spcAft>
              <a:buFont typeface="Arial" panose="020B0604020202020204" pitchFamily="34" charset="0"/>
              <a:buChar char="•"/>
            </a:pPr>
            <a:r>
              <a:rPr lang="en-US" sz="1350" dirty="0">
                <a:solidFill>
                  <a:schemeClr val="tx1"/>
                </a:solidFill>
              </a:rPr>
              <a:t>Using the Edit Queries button on the Home ribbon from Power BI Desktop</a:t>
            </a:r>
          </a:p>
          <a:p>
            <a:pPr>
              <a:spcBef>
                <a:spcPts val="225"/>
              </a:spcBef>
              <a:spcAft>
                <a:spcPts val="525"/>
              </a:spcAft>
            </a:pPr>
            <a:r>
              <a:rPr lang="en-US" sz="1500" dirty="0">
                <a:solidFill>
                  <a:schemeClr val="tx1"/>
                </a:solidFill>
                <a:latin typeface="+mj-lt"/>
              </a:rPr>
              <a:t>How to transform data</a:t>
            </a:r>
          </a:p>
          <a:p>
            <a:pPr>
              <a:spcBef>
                <a:spcPts val="225"/>
              </a:spcBef>
              <a:spcAft>
                <a:spcPts val="525"/>
              </a:spcAft>
            </a:pPr>
            <a:r>
              <a:rPr lang="en-US" sz="135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78554" y="1691220"/>
            <a:ext cx="5945460"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7465846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2752224" y="1127961"/>
            <a:ext cx="5991726" cy="3546308"/>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Clean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221360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spcBef>
                <a:spcPts val="225"/>
              </a:spcBef>
              <a:spcAft>
                <a:spcPts val="525"/>
              </a:spcAft>
            </a:pPr>
            <a:r>
              <a:rPr lang="en-US" sz="1500" dirty="0">
                <a:solidFill>
                  <a:schemeClr val="tx1"/>
                </a:solidFill>
                <a:latin typeface="+mj-lt"/>
              </a:rPr>
              <a:t>How to clean data</a:t>
            </a:r>
          </a:p>
          <a:p>
            <a:pPr>
              <a:spcBef>
                <a:spcPts val="225"/>
              </a:spcBef>
              <a:spcAft>
                <a:spcPts val="525"/>
              </a:spcAft>
            </a:pPr>
            <a:r>
              <a:rPr lang="en-US" sz="1350" dirty="0">
                <a:solidFill>
                  <a:schemeClr val="tx1"/>
                </a:solidFill>
              </a:rPr>
              <a:t>Clean columnar data with Power Query Editor</a:t>
            </a:r>
          </a:p>
          <a:p>
            <a:pPr>
              <a:spcBef>
                <a:spcPts val="225"/>
              </a:spcBef>
              <a:spcAft>
                <a:spcPts val="525"/>
              </a:spcAft>
            </a:pPr>
            <a:r>
              <a:rPr lang="en-US" sz="1500" dirty="0">
                <a:solidFill>
                  <a:schemeClr val="tx1"/>
                </a:solidFill>
                <a:latin typeface="+mj-lt"/>
              </a:rPr>
              <a:t>Transpose data</a:t>
            </a:r>
          </a:p>
          <a:p>
            <a:pPr>
              <a:spcBef>
                <a:spcPts val="225"/>
              </a:spcBef>
              <a:spcAft>
                <a:spcPts val="525"/>
              </a:spcAft>
            </a:pPr>
            <a:r>
              <a:rPr lang="en-US" sz="1350" dirty="0">
                <a:solidFill>
                  <a:schemeClr val="tx1"/>
                </a:solidFill>
              </a:rPr>
              <a:t>Transpose is used to swap rows into columns to better format the data.</a:t>
            </a:r>
          </a:p>
          <a:p>
            <a:pPr>
              <a:spcBef>
                <a:spcPts val="225"/>
              </a:spcBef>
              <a:spcAft>
                <a:spcPts val="525"/>
              </a:spcAft>
            </a:pPr>
            <a:r>
              <a:rPr lang="en-US" sz="1500" dirty="0">
                <a:solidFill>
                  <a:schemeClr val="tx1"/>
                </a:solidFill>
                <a:latin typeface="+mj-lt"/>
              </a:rPr>
              <a:t>Format data</a:t>
            </a:r>
          </a:p>
          <a:p>
            <a:pPr>
              <a:spcBef>
                <a:spcPts val="225"/>
              </a:spcBef>
              <a:spcAft>
                <a:spcPts val="525"/>
              </a:spcAft>
            </a:pPr>
            <a:r>
              <a:rPr lang="en-US" sz="1350" dirty="0">
                <a:solidFill>
                  <a:schemeClr val="tx1"/>
                </a:solidFill>
              </a:rPr>
              <a:t>With some transformations, you'll cleanse data into a dataset that you can use in Power BI</a:t>
            </a:r>
          </a:p>
        </p:txBody>
      </p:sp>
      <p:pic>
        <p:nvPicPr>
          <p:cNvPr id="2" name="Picture 1" descr="Graphical user interfac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2783967" y="1691220"/>
            <a:ext cx="5934635" cy="2403634"/>
          </a:xfrm>
          <a:prstGeom prst="rect">
            <a:avLst/>
          </a:prstGeom>
        </p:spPr>
      </p:pic>
      <p:pic>
        <p:nvPicPr>
          <p:cNvPr id="12" name="Picture 11" descr="Power BI Logo">
            <a:extLst>
              <a:ext uri="{FF2B5EF4-FFF2-40B4-BE49-F238E27FC236}">
                <a16:creationId xmlns:a16="http://schemas.microsoft.com/office/drawing/2014/main" id="{CD9AF82E-F4BE-4145-9D6C-DF26051141CF}"/>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360308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4032914" y="1077516"/>
            <a:ext cx="4749421" cy="3627882"/>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14313" indent="-214313">
              <a:spcBef>
                <a:spcPts val="450"/>
              </a:spcBef>
              <a:buFont typeface="Arial" panose="020B0604020202020204" pitchFamily="34" charset="0"/>
              <a:buChar char="•"/>
            </a:pPr>
            <a:r>
              <a:rPr lang="en-US" sz="1350" dirty="0">
                <a:solidFill>
                  <a:schemeClr val="tx1"/>
                </a:solidFill>
                <a:latin typeface="+mj-lt"/>
              </a:rPr>
              <a:t>When you combine values in your data, it's called aggregating. The result of that mathematical operation is an aggregate.</a:t>
            </a:r>
          </a:p>
          <a:p>
            <a:pPr marL="214313" indent="-214313">
              <a:spcBef>
                <a:spcPts val="450"/>
              </a:spcBef>
              <a:buFont typeface="Arial" panose="020B0604020202020204" pitchFamily="34" charset="0"/>
              <a:buChar char="•"/>
            </a:pPr>
            <a:endParaRPr lang="en-US" sz="1350" dirty="0">
              <a:solidFill>
                <a:schemeClr val="tx1"/>
              </a:solidFill>
              <a:latin typeface="+mj-lt"/>
            </a:endParaRPr>
          </a:p>
          <a:p>
            <a:pPr marL="214313" indent="-214313">
              <a:spcBef>
                <a:spcPts val="450"/>
              </a:spcBef>
              <a:buFont typeface="Arial" panose="020B0604020202020204" pitchFamily="34" charset="0"/>
              <a:buChar char="•"/>
            </a:pPr>
            <a:r>
              <a:rPr lang="en-US" sz="1350" dirty="0">
                <a:solidFill>
                  <a:schemeClr val="tx1"/>
                </a:solidFill>
                <a:latin typeface="+mj-lt"/>
              </a:rPr>
              <a:t>Ways to aggregate your data</a:t>
            </a:r>
          </a:p>
          <a:p>
            <a:pPr>
              <a:spcBef>
                <a:spcPts val="450"/>
              </a:spcBef>
            </a:pPr>
            <a:r>
              <a:rPr lang="en-US" sz="1350" dirty="0">
                <a:solidFill>
                  <a:schemeClr val="tx1"/>
                </a:solidFill>
                <a:latin typeface="+mj-lt"/>
              </a:rPr>
              <a:t>     - </a:t>
            </a:r>
            <a:r>
              <a:rPr lang="en-US" sz="1350" dirty="0">
                <a:solidFill>
                  <a:schemeClr val="tx1"/>
                </a:solidFill>
              </a:rPr>
              <a:t>Do Not Summarize</a:t>
            </a:r>
          </a:p>
          <a:p>
            <a:pPr>
              <a:spcBef>
                <a:spcPts val="450"/>
              </a:spcBef>
            </a:pPr>
            <a:r>
              <a:rPr lang="en-US" sz="1350" dirty="0">
                <a:solidFill>
                  <a:schemeClr val="tx1"/>
                </a:solidFill>
              </a:rPr>
              <a:t>     - Sum</a:t>
            </a:r>
          </a:p>
          <a:p>
            <a:pPr>
              <a:spcBef>
                <a:spcPts val="450"/>
              </a:spcBef>
            </a:pPr>
            <a:r>
              <a:rPr lang="en-US" sz="1350" dirty="0">
                <a:solidFill>
                  <a:schemeClr val="tx1"/>
                </a:solidFill>
              </a:rPr>
              <a:t>     - Average</a:t>
            </a:r>
          </a:p>
          <a:p>
            <a:pPr>
              <a:spcBef>
                <a:spcPts val="450"/>
              </a:spcBef>
            </a:pPr>
            <a:r>
              <a:rPr lang="en-US" sz="135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4104565" y="1138932"/>
            <a:ext cx="4606120" cy="3518287"/>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16876201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Security and Administration</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438151" y="1077516"/>
            <a:ext cx="3505199" cy="3624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171450" indent="-171450">
              <a:spcBef>
                <a:spcPts val="450"/>
              </a:spcBef>
              <a:buFont typeface="Arial" panose="020B0604020202020204" pitchFamily="34" charset="0"/>
              <a:buChar char="•"/>
            </a:pPr>
            <a:r>
              <a:rPr lang="en-US" sz="1350" dirty="0">
                <a:solidFill>
                  <a:schemeClr val="tx1"/>
                </a:solidFill>
                <a:latin typeface="+mj-lt"/>
              </a:rPr>
              <a:t>Security: </a:t>
            </a:r>
            <a:r>
              <a:rPr lang="en-US" sz="1350" dirty="0">
                <a:solidFill>
                  <a:schemeClr val="tx1"/>
                </a:solidFill>
              </a:rPr>
              <a:t>Power BI is built on Azure. This is Microsoft's cloud computing infrastructure and platform, which ensures the same level of security for Power BI as other Microsoft services. Users sign in with their credentials held in Azure Active Directory and control the level of sharing for every report, data or dashboard, determining whether recipients can edit or only view items.</a:t>
            </a:r>
          </a:p>
          <a:p>
            <a:pPr marL="171450" indent="-171450">
              <a:spcBef>
                <a:spcPts val="450"/>
              </a:spcBef>
              <a:buFont typeface="Arial" panose="020B0604020202020204" pitchFamily="34" charset="0"/>
              <a:buChar char="•"/>
            </a:pPr>
            <a:r>
              <a:rPr lang="en-US" sz="1350" dirty="0">
                <a:solidFill>
                  <a:schemeClr val="tx1"/>
                </a:solidFill>
                <a:latin typeface="+mj-lt"/>
              </a:rPr>
              <a:t>Administration: </a:t>
            </a:r>
            <a:r>
              <a:rPr lang="en-US" sz="1350" dirty="0">
                <a:solidFill>
                  <a:schemeClr val="tx1"/>
                </a:solidFill>
              </a:rPr>
              <a:t>Power BI administration is the management of a Power BI tenant, including the configuration of governance policies, usage monitoring, and provisioning of licenses, capacities, and organizational resources. </a:t>
            </a:r>
          </a:p>
        </p:txBody>
      </p:sp>
      <p:pic>
        <p:nvPicPr>
          <p:cNvPr id="3" name="Picture 2" descr="Screenshot from Power Bi – Admin portal">
            <a:extLst>
              <a:ext uri="{FF2B5EF4-FFF2-40B4-BE49-F238E27FC236}">
                <a16:creationId xmlns:a16="http://schemas.microsoft.com/office/drawing/2014/main" id="{AD271DC3-CFD5-43B0-B0FE-285129F523FA}"/>
              </a:ext>
            </a:extLst>
          </p:cNvPr>
          <p:cNvPicPr>
            <a:picLocks noChangeAspect="1"/>
          </p:cNvPicPr>
          <p:nvPr/>
        </p:nvPicPr>
        <p:blipFill>
          <a:blip r:embed="rId3"/>
          <a:stretch>
            <a:fillRect/>
          </a:stretch>
        </p:blipFill>
        <p:spPr>
          <a:xfrm>
            <a:off x="4046220" y="1077516"/>
            <a:ext cx="4677156" cy="3640455"/>
          </a:xfrm>
          <a:prstGeom prst="rect">
            <a:avLst/>
          </a:prstGeom>
        </p:spPr>
      </p:pic>
      <p:pic>
        <p:nvPicPr>
          <p:cNvPr id="12" name="Picture 11" descr="Power BI Logo">
            <a:extLst>
              <a:ext uri="{FF2B5EF4-FFF2-40B4-BE49-F238E27FC236}">
                <a16:creationId xmlns:a16="http://schemas.microsoft.com/office/drawing/2014/main" id="{906EE2E8-D47D-4AB9-AFDE-03C1DCDE1FF2}"/>
              </a:ext>
            </a:extLst>
          </p:cNvPr>
          <p:cNvPicPr>
            <a:picLocks noChangeAspect="1"/>
          </p:cNvPicPr>
          <p:nvPr/>
        </p:nvPicPr>
        <p:blipFill>
          <a:blip r:embed="rId4"/>
          <a:stretch>
            <a:fillRect/>
          </a:stretch>
        </p:blipFill>
        <p:spPr>
          <a:xfrm>
            <a:off x="8091298" y="245887"/>
            <a:ext cx="609524" cy="609524"/>
          </a:xfrm>
          <a:prstGeom prst="rect">
            <a:avLst/>
          </a:prstGeom>
        </p:spPr>
      </p:pic>
    </p:spTree>
    <p:extLst>
      <p:ext uri="{BB962C8B-B14F-4D97-AF65-F5344CB8AC3E}">
        <p14:creationId xmlns:p14="http://schemas.microsoft.com/office/powerpoint/2010/main" val="420304733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509032"/>
            <a:ext cx="9144000" cy="1307428"/>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677636"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3453493"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6229349" y="1681843"/>
            <a:ext cx="2237015" cy="223701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solidFill>
                  <a:schemeClr val="tx1"/>
                </a:solidFill>
                <a:latin typeface="+mj-lt"/>
              </a:rPr>
              <a:t>Explore edit queries, report building, and</a:t>
            </a:r>
            <a:br>
              <a:rPr lang="en-US">
                <a:solidFill>
                  <a:schemeClr val="tx1"/>
                </a:solidFill>
                <a:latin typeface="+mj-lt"/>
              </a:rPr>
            </a:br>
            <a:r>
              <a:rPr lang="en-US">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6" name="Rectangle 5">
            <a:extLst>
              <a:ext uri="{FF2B5EF4-FFF2-40B4-BE49-F238E27FC236}">
                <a16:creationId xmlns:a16="http://schemas.microsoft.com/office/drawing/2014/main" id="{12DE305F-8622-44F3-A294-3896496C0B31}"/>
              </a:ext>
            </a:extLst>
          </p:cNvPr>
          <p:cNvSpPr/>
          <p:nvPr/>
        </p:nvSpPr>
        <p:spPr bwMode="auto">
          <a:xfrm>
            <a:off x="438149" y="107632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438149" y="2964383"/>
            <a:ext cx="4841423" cy="173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sz="2100">
                <a:solidFill>
                  <a:schemeClr val="tx1"/>
                </a:solidFill>
                <a:latin typeface="+mj-lt"/>
              </a:rPr>
              <a:t>In Visualizations pane, select type</a:t>
            </a:r>
            <a:br>
              <a:rPr lang="en-US" sz="2100">
                <a:solidFill>
                  <a:schemeClr val="tx1"/>
                </a:solidFill>
                <a:latin typeface="+mj-lt"/>
              </a:rPr>
            </a:br>
            <a:r>
              <a:rPr lang="en-US" sz="21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5427893" y="1077516"/>
            <a:ext cx="3277195" cy="3624263"/>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110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6" name="Rectangle 5">
            <a:extLst>
              <a:ext uri="{FF2B5EF4-FFF2-40B4-BE49-F238E27FC236}">
                <a16:creationId xmlns:a16="http://schemas.microsoft.com/office/drawing/2014/main" id="{766BE4A1-C5CB-4708-935C-82293288E3B1}"/>
              </a:ext>
            </a:extLst>
          </p:cNvPr>
          <p:cNvSpPr/>
          <p:nvPr/>
        </p:nvSpPr>
        <p:spPr bwMode="auto">
          <a:xfrm>
            <a:off x="438150" y="1523998"/>
            <a:ext cx="2743201" cy="1162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Dashboard:</a:t>
            </a:r>
          </a:p>
          <a:p>
            <a:r>
              <a:rPr lang="en-US" sz="15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438150" y="2828926"/>
            <a:ext cx="2743201" cy="117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r>
              <a:rPr lang="en-US">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3324226" y="1523999"/>
            <a:ext cx="5380862" cy="2476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1457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9" name="Rectangle 8">
            <a:extLst>
              <a:ext uri="{FF2B5EF4-FFF2-40B4-BE49-F238E27FC236}">
                <a16:creationId xmlns:a16="http://schemas.microsoft.com/office/drawing/2014/main" id="{2D46E3CA-FDA7-4C5F-AE2A-AA63E6B137BB}"/>
              </a:ext>
            </a:extLst>
          </p:cNvPr>
          <p:cNvSpPr/>
          <p:nvPr/>
        </p:nvSpPr>
        <p:spPr bwMode="auto">
          <a:xfrm>
            <a:off x="438150" y="1523999"/>
            <a:ext cx="1781176" cy="303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r>
              <a:rPr lang="en-US">
                <a:solidFill>
                  <a:schemeClr val="tx1"/>
                </a:solidFill>
                <a:latin typeface="+mj-lt"/>
              </a:rPr>
              <a:t>Tip:</a:t>
            </a:r>
          </a:p>
          <a:p>
            <a:r>
              <a:rPr lang="en-US" sz="15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2352676" y="1523999"/>
            <a:ext cx="6352412" cy="303847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366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PL-900 Item Types</a:t>
            </a:r>
            <a:br>
              <a:rPr lang="en-US" dirty="0"/>
            </a:br>
            <a:endParaRPr lang="en-US" dirty="0"/>
          </a:p>
        </p:txBody>
      </p:sp>
    </p:spTree>
    <p:extLst>
      <p:ext uri="{BB962C8B-B14F-4D97-AF65-F5344CB8AC3E}">
        <p14:creationId xmlns:p14="http://schemas.microsoft.com/office/powerpoint/2010/main" val="25106370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256723457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73956388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447849684"/>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8797</TotalTime>
  <Words>18797</Words>
  <Application>Microsoft Office PowerPoint</Application>
  <PresentationFormat>On-screen Show (16:9)</PresentationFormat>
  <Paragraphs>1349</Paragraphs>
  <Slides>120</Slides>
  <Notes>93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120</vt:i4>
      </vt:variant>
    </vt:vector>
  </HeadingPairs>
  <TitlesOfParts>
    <vt:vector size="132" baseType="lpstr">
      <vt:lpstr>Arial</vt:lpstr>
      <vt:lpstr>Calibri</vt:lpstr>
      <vt:lpstr>Consolas</vt:lpstr>
      <vt:lpstr>Segoe</vt:lpstr>
      <vt:lpstr>Segoe UI</vt:lpstr>
      <vt:lpstr>Segoe UI Light</vt:lpstr>
      <vt:lpstr>Segoe UI Semibold</vt:lpstr>
      <vt:lpstr>Segoe UI VSS (Regular)</vt:lpstr>
      <vt:lpstr>Symbol</vt:lpstr>
      <vt:lpstr>Tahoma</vt:lpstr>
      <vt:lpstr>Wingdings</vt:lpstr>
      <vt:lpstr>Standard_LiveLessons_2017</vt:lpstr>
      <vt:lpstr>Exam PL-900: Microsoft Power Platform Fundamentals Crash Course</vt:lpstr>
      <vt:lpstr>Tim Warner</vt:lpstr>
      <vt:lpstr>Course Materials</vt:lpstr>
      <vt:lpstr>Session 1 of 2 Learning Goals</vt:lpstr>
      <vt:lpstr>Session 2 of 2 Learning Goals</vt:lpstr>
      <vt:lpstr>A Different Kind of Training</vt:lpstr>
      <vt:lpstr>Session Recordings</vt:lpstr>
      <vt:lpstr>Session Recordings</vt:lpstr>
      <vt:lpstr>Session Recordings</vt:lpstr>
      <vt:lpstr>Session Recordings</vt:lpstr>
      <vt:lpstr>Exam PL-900 Changes: March 10, 2021</vt:lpstr>
      <vt:lpstr> </vt:lpstr>
      <vt:lpstr>Thank you!</vt:lpstr>
      <vt:lpstr>Title</vt:lpstr>
      <vt:lpstr>Title</vt:lpstr>
      <vt:lpstr>Lesson 1: Power Platform overview</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sources for connectors</vt:lpstr>
      <vt:lpstr>Components of a connector</vt:lpstr>
      <vt:lpstr>Data Loss Prevention, compliance, privacy, and accessibility</vt:lpstr>
      <vt:lpstr>Lesson 1: Microsoft Dataverse overview</vt:lpstr>
      <vt:lpstr>Overview of Microsoft Dataverse</vt:lpstr>
      <vt:lpstr>Identify tables and columns in Dataverse</vt:lpstr>
      <vt:lpstr>Understand relationships</vt:lpstr>
      <vt:lpstr>Environments in Microsoft Dataverse</vt:lpstr>
      <vt:lpstr>Business rules</vt:lpstr>
      <vt:lpstr>Lesson 1: Introduction to Power Apps</vt:lpstr>
      <vt:lpstr>Power Apps and what it can do for you</vt:lpstr>
      <vt:lpstr>Canvas apps</vt:lpstr>
      <vt:lpstr>Model-driven apps</vt:lpstr>
      <vt:lpstr>Portals</vt:lpstr>
      <vt:lpstr>Power Apps and what it can do for you – continued</vt:lpstr>
      <vt:lpstr>Learn basic elements </vt:lpstr>
      <vt:lpstr>Power Apps Studio</vt:lpstr>
      <vt:lpstr>App format</vt:lpstr>
      <vt:lpstr>Galleries</vt:lpstr>
      <vt:lpstr>Forms</vt:lpstr>
      <vt:lpstr>Input Controls</vt:lpstr>
      <vt:lpstr>Functions</vt:lpstr>
      <vt:lpstr>Share an app</vt:lpstr>
      <vt:lpstr>Model-driven apps</vt:lpstr>
      <vt:lpstr>Building blocks of model-driven apps</vt:lpstr>
      <vt:lpstr>Design of model-driven apps</vt:lpstr>
      <vt:lpstr>Power Apps portals and what they can do for you</vt:lpstr>
      <vt:lpstr>Get started with portals</vt:lpstr>
      <vt:lpstr>Overview of core components of portals</vt:lpstr>
      <vt:lpstr>Power Apps portals Studio</vt:lpstr>
      <vt:lpstr>Authentication</vt:lpstr>
      <vt:lpstr>Authorization</vt:lpstr>
      <vt:lpstr>Lesson 1: Power Virtual Agents overview</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Create a chatbot</vt:lpstr>
      <vt:lpstr>Create a topic</vt:lpstr>
      <vt:lpstr>Work with topics</vt:lpstr>
      <vt:lpstr>Test a chatbot</vt:lpstr>
      <vt:lpstr>Publish a chatbot</vt:lpstr>
      <vt:lpstr>Analyzing a chatbot</vt:lpstr>
      <vt:lpstr>Lesson 1: Power Automate overview</vt:lpstr>
      <vt:lpstr>The value Power Automate brings</vt:lpstr>
      <vt:lpstr>Example: A purchase order approval</vt:lpstr>
      <vt:lpstr>Example: A purchase order approval – continued</vt:lpstr>
      <vt:lpstr>The three types of flows you can create with Power Automate</vt:lpstr>
      <vt:lpstr>Add artificial intelligence to your flow without writing code</vt:lpstr>
      <vt:lpstr>Introduction to Automation</vt:lpstr>
      <vt:lpstr>Create a flow from a template</vt:lpstr>
      <vt:lpstr>Important concepts in Microsoft Power Automate</vt:lpstr>
      <vt:lpstr>Trigger or run the flow</vt:lpstr>
      <vt:lpstr>Scheduled flows</vt:lpstr>
      <vt:lpstr>Button flows</vt:lpstr>
      <vt:lpstr>Understand business process flows</vt:lpstr>
      <vt:lpstr>Lesson 1: Power BI overview</vt:lpstr>
      <vt:lpstr>What is Power BI?</vt:lpstr>
      <vt:lpstr>What is Power BI? - continued</vt:lpstr>
      <vt:lpstr>Template Apps</vt:lpstr>
      <vt:lpstr>Power BI Tools</vt:lpstr>
      <vt:lpstr>Data modeling and visualizations</vt:lpstr>
      <vt:lpstr>Filter data with Power BI</vt:lpstr>
      <vt:lpstr>Transform data</vt:lpstr>
      <vt:lpstr>Clean data</vt:lpstr>
      <vt:lpstr>Work with aggregates in the Power BI service</vt:lpstr>
      <vt:lpstr>Security and Administration</vt:lpstr>
      <vt:lpstr>Transform data</vt:lpstr>
      <vt:lpstr>Visualize data </vt:lpstr>
      <vt:lpstr>Build a dashboard</vt:lpstr>
      <vt:lpstr>Collaborate and share</vt:lpstr>
      <vt:lpstr>Exam PL-900 Item Types </vt:lpstr>
      <vt:lpstr> Single Answer Multiple Choice</vt:lpstr>
      <vt:lpstr> Multiple Answer Multiple Choice</vt:lpstr>
      <vt:lpstr>Repeated Scenario</vt:lpstr>
      <vt:lpstr>Repeated Scenario</vt:lpstr>
      <vt:lpstr> Select and Place</vt:lpstr>
      <vt:lpstr>Microsoft Online Testing </vt:lpstr>
      <vt:lpstr>Microsoft Online Testing Process</vt:lpstr>
      <vt:lpstr>PL-900 Practice Questions </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lpstr>Practice Question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167</cp:revision>
  <dcterms:created xsi:type="dcterms:W3CDTF">2015-09-28T19:52:00Z</dcterms:created>
  <dcterms:modified xsi:type="dcterms:W3CDTF">2021-06-08T17:02:17Z</dcterms:modified>
</cp:coreProperties>
</file>